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av" ContentType="audio/wav"/>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handoutMasterIdLst>
    <p:handoutMasterId r:id="rId29"/>
  </p:handoutMasterIdLst>
  <p:sldIdLst>
    <p:sldId id="256" r:id="rId2"/>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FF"/>
    <a:srgbClr val="00CC99"/>
    <a:srgbClr val="0099FF"/>
    <a:srgbClr val="FFFF00"/>
    <a:srgbClr val="0099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94664" autoAdjust="0"/>
  </p:normalViewPr>
  <p:slideViewPr>
    <p:cSldViewPr>
      <p:cViewPr>
        <p:scale>
          <a:sx n="107" d="100"/>
          <a:sy n="107" d="100"/>
        </p:scale>
        <p:origin x="-696" y="15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A59ACC-C8BE-486C-9AC0-B4CF8FEA1F4E}" type="datetimeFigureOut">
              <a:rPr lang="en-US" smtClean="0"/>
              <a:t>1/24/19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3861C2-7301-4557-9C73-D05834752005}" type="slidenum">
              <a:rPr lang="en-US" smtClean="0"/>
              <a:t>‹#›</a:t>
            </a:fld>
            <a:endParaRPr lang="en-US"/>
          </a:p>
        </p:txBody>
      </p:sp>
    </p:spTree>
    <p:extLst>
      <p:ext uri="{BB962C8B-B14F-4D97-AF65-F5344CB8AC3E}">
        <p14:creationId xmlns:p14="http://schemas.microsoft.com/office/powerpoint/2010/main" val="1242107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58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58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E3D8B2A-3F94-4B75-9ECE-F1A0AAF27397}" type="slidenum">
              <a:rPr lang="en-US"/>
              <a:pPr>
                <a:defRPr/>
              </a:pPr>
              <a:t>‹#›</a:t>
            </a:fld>
            <a:endParaRPr lang="en-US"/>
          </a:p>
        </p:txBody>
      </p:sp>
    </p:spTree>
    <p:extLst>
      <p:ext uri="{BB962C8B-B14F-4D97-AF65-F5344CB8AC3E}">
        <p14:creationId xmlns:p14="http://schemas.microsoft.com/office/powerpoint/2010/main" val="2334289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7C7205B-431D-4E4C-9353-DAEA26966EB3}" type="slidenum">
              <a:rPr lang="en-US" sz="1200" smtClean="0"/>
              <a:pPr eaLnBrk="1" hangingPunct="1"/>
              <a:t>1</a:t>
            </a:fld>
            <a:endParaRPr 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3A4F1E1-32F4-4F34-93A3-8971BC0ADF24}" type="slidenum">
              <a:rPr lang="en-US" sz="1200" smtClean="0"/>
              <a:pPr eaLnBrk="1" hangingPunct="1"/>
              <a:t>11</a:t>
            </a:fld>
            <a:endParaRPr lang="en-US" sz="120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D15EE75-A539-4CC2-A874-DE753B551E1D}" type="slidenum">
              <a:rPr lang="en-US" sz="1200" smtClean="0"/>
              <a:pPr eaLnBrk="1" hangingPunct="1"/>
              <a:t>12</a:t>
            </a:fld>
            <a:endParaRPr 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BF60DAC-E98C-480A-9435-3F2D62CFC332}" type="slidenum">
              <a:rPr lang="en-US" sz="1200" smtClean="0"/>
              <a:pPr eaLnBrk="1" hangingPunct="1"/>
              <a:t>13</a:t>
            </a:fld>
            <a:endParaRPr 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3CE216C-DD22-4A8C-B1D2-24B2A6903893}" type="slidenum">
              <a:rPr lang="en-US" sz="1200" smtClean="0"/>
              <a:pPr eaLnBrk="1" hangingPunct="1"/>
              <a:t>14</a:t>
            </a:fld>
            <a:endParaRPr lang="en-US"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8759A80-52D9-4F5B-A730-07CE0E90132F}" type="slidenum">
              <a:rPr lang="en-US" sz="1200" smtClean="0"/>
              <a:pPr eaLnBrk="1" hangingPunct="1"/>
              <a:t>15</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593ACC7-E217-4A44-954E-FF2565864217}" type="slidenum">
              <a:rPr lang="en-US" sz="1200" smtClean="0"/>
              <a:pPr eaLnBrk="1" hangingPunct="1"/>
              <a:t>16</a:t>
            </a:fld>
            <a:endParaRPr 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0A65A27-B6A9-40B0-B2EE-8C607FB6813E}" type="slidenum">
              <a:rPr lang="en-US" sz="1200" smtClean="0"/>
              <a:pPr eaLnBrk="1" hangingPunct="1"/>
              <a:t>17</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3D9CE7D-A7D9-48B7-B046-CF1FB07165BD}" type="slidenum">
              <a:rPr lang="en-US" sz="1200" smtClean="0"/>
              <a:pPr eaLnBrk="1" hangingPunct="1"/>
              <a:t>18</a:t>
            </a:fld>
            <a:endParaRPr 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B078AC9-115A-4B90-9659-0FFC20757CD6}" type="slidenum">
              <a:rPr lang="en-US" sz="1200" smtClean="0"/>
              <a:pPr eaLnBrk="1" hangingPunct="1"/>
              <a:t>19</a:t>
            </a:fld>
            <a:endParaRPr 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81D6F84-17D5-46D9-95C0-2E6F4F822FFD}" type="slidenum">
              <a:rPr lang="en-US" sz="1200" smtClean="0"/>
              <a:pPr eaLnBrk="1" hangingPunct="1"/>
              <a:t>20</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0FD82F3-6D02-4E8E-BCC7-B254B5B2A538}" type="slidenum">
              <a:rPr lang="en-US" sz="1200" smtClean="0"/>
              <a:pPr eaLnBrk="1" hangingPunct="1"/>
              <a:t>3</a:t>
            </a:fld>
            <a:endParaRPr lang="en-US" sz="120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1BA62DA-54C9-4A63-97AD-BEFBE8C4887C}" type="slidenum">
              <a:rPr lang="en-US" sz="1200" smtClean="0"/>
              <a:pPr eaLnBrk="1" hangingPunct="1"/>
              <a:t>21</a:t>
            </a:fld>
            <a:endParaRPr 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E450E98-9CA9-4A6C-81EF-B50851E985F7}" type="slidenum">
              <a:rPr lang="en-US" sz="1200" smtClean="0"/>
              <a:pPr eaLnBrk="1" hangingPunct="1"/>
              <a:t>22</a:t>
            </a:fld>
            <a:endParaRPr 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CE26B6A-3FE3-4991-AFEF-D13B28745E03}" type="slidenum">
              <a:rPr lang="en-US" sz="1200" smtClean="0"/>
              <a:pPr eaLnBrk="1" hangingPunct="1"/>
              <a:t>23</a:t>
            </a:fld>
            <a:endParaRPr lang="en-US" sz="120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F909167-0487-484C-ACDC-AE3750A3A9C1}" type="slidenum">
              <a:rPr lang="en-US" sz="1200" smtClean="0"/>
              <a:pPr eaLnBrk="1" hangingPunct="1"/>
              <a:t>24</a:t>
            </a:fld>
            <a:endParaRPr 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91120C5-2681-46A8-AB99-29129309AF34}" type="slidenum">
              <a:rPr lang="en-US" sz="1200" smtClean="0"/>
              <a:pPr eaLnBrk="1" hangingPunct="1"/>
              <a:t>25</a:t>
            </a:fld>
            <a:endParaRPr 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0BFF433-D7A2-4AB8-8508-A9699F7E7716}" type="slidenum">
              <a:rPr lang="en-US" sz="1200" smtClean="0"/>
              <a:pPr eaLnBrk="1" hangingPunct="1"/>
              <a:t>4</a:t>
            </a:fld>
            <a:endParaRPr lang="en-US"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1AA5324-886B-49A8-8DF1-5150035FAC51}" type="slidenum">
              <a:rPr lang="en-US" sz="1200" smtClean="0"/>
              <a:pPr eaLnBrk="1" hangingPunct="1"/>
              <a:t>5</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A84C986-AD16-4341-A6D6-8D9B585EA168}" type="slidenum">
              <a:rPr lang="en-US" sz="1200" smtClean="0"/>
              <a:pPr eaLnBrk="1" hangingPunct="1"/>
              <a:t>6</a:t>
            </a:fld>
            <a:endParaRPr lang="en-US" sz="12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8B49E67-7E6E-49DA-AA43-3517B6C89806}" type="slidenum">
              <a:rPr lang="en-US" sz="1200" smtClean="0"/>
              <a:pPr eaLnBrk="1" hangingPunct="1"/>
              <a:t>7</a:t>
            </a:fld>
            <a:endParaRPr lang="en-US" sz="120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5F26012-345B-4F8F-8982-19E14B55E459}" type="slidenum">
              <a:rPr lang="en-US" sz="1200" smtClean="0"/>
              <a:pPr eaLnBrk="1" hangingPunct="1"/>
              <a:t>8</a:t>
            </a:fld>
            <a:endParaRPr lang="en-US" sz="120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2F1A843-DAF3-4CE1-9DA4-5853C18DEC86}" type="slidenum">
              <a:rPr lang="en-US" sz="1200" smtClean="0"/>
              <a:pPr eaLnBrk="1" hangingPunct="1"/>
              <a:t>9</a:t>
            </a:fld>
            <a:endParaRPr lang="en-US" sz="120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974CEEB-0BD0-48E5-A6BA-533834AEDDCC}" type="slidenum">
              <a:rPr lang="en-US" sz="1200" smtClean="0"/>
              <a:pPr eaLnBrk="1" hangingPunct="1"/>
              <a:t>10</a:t>
            </a:fld>
            <a:endParaRPr lang="en-US"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600200" y="1524000"/>
            <a:ext cx="6096000" cy="1879600"/>
          </a:xfrm>
        </p:spPr>
        <p:txBody>
          <a:bodyPr anchor="b"/>
          <a:lstStyle>
            <a:lvl1pPr>
              <a:lnSpc>
                <a:spcPct val="95000"/>
              </a:lnSpc>
              <a:defRPr sz="5400"/>
            </a:lvl1pPr>
          </a:lstStyle>
          <a:p>
            <a:r>
              <a:rPr lang="en-US"/>
              <a:t>Click to edit Master title style</a:t>
            </a:r>
          </a:p>
        </p:txBody>
      </p:sp>
      <p:sp>
        <p:nvSpPr>
          <p:cNvPr id="7171" name="Rectangle 3"/>
          <p:cNvSpPr>
            <a:spLocks noGrp="1" noChangeArrowheads="1"/>
          </p:cNvSpPr>
          <p:nvPr>
            <p:ph type="subTitle" idx="1"/>
          </p:nvPr>
        </p:nvSpPr>
        <p:spPr>
          <a:xfrm>
            <a:off x="1682750" y="4076700"/>
            <a:ext cx="5861050" cy="12573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chemeClr val="tx1"/>
                </a:solidFill>
              </a:defRPr>
            </a:lvl1pPr>
          </a:lstStyle>
          <a:p>
            <a:pPr>
              <a:defRPr/>
            </a:pPr>
            <a:fld id="{92B7469A-3D9A-4AB0-BA4F-053CBA3EC5C8}" type="slidenum">
              <a:rPr lang="en-US"/>
              <a:pPr>
                <a:defRPr/>
              </a:pPr>
              <a:t>‹#›</a:t>
            </a:fld>
            <a:endParaRPr lang="en-US"/>
          </a:p>
        </p:txBody>
      </p:sp>
    </p:spTree>
    <p:extLst>
      <p:ext uri="{BB962C8B-B14F-4D97-AF65-F5344CB8AC3E}">
        <p14:creationId xmlns:p14="http://schemas.microsoft.com/office/powerpoint/2010/main" val="15844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4E9832-022E-48A4-8345-2F0D38AE29C0}" type="slidenum">
              <a:rPr lang="en-US"/>
              <a:pPr>
                <a:defRPr/>
              </a:pPr>
              <a:t>‹#›</a:t>
            </a:fld>
            <a:endParaRPr lang="en-US"/>
          </a:p>
        </p:txBody>
      </p:sp>
    </p:spTree>
    <p:extLst>
      <p:ext uri="{BB962C8B-B14F-4D97-AF65-F5344CB8AC3E}">
        <p14:creationId xmlns:p14="http://schemas.microsoft.com/office/powerpoint/2010/main" val="2288260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2A0478-2495-4891-8010-01B0F071C2FB}" type="slidenum">
              <a:rPr lang="en-US"/>
              <a:pPr>
                <a:defRPr/>
              </a:pPr>
              <a:t>‹#›</a:t>
            </a:fld>
            <a:endParaRPr lang="en-US"/>
          </a:p>
        </p:txBody>
      </p:sp>
    </p:spTree>
    <p:extLst>
      <p:ext uri="{BB962C8B-B14F-4D97-AF65-F5344CB8AC3E}">
        <p14:creationId xmlns:p14="http://schemas.microsoft.com/office/powerpoint/2010/main" val="3267312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89C372-6584-4AE8-9948-40069A2C5B54}" type="slidenum">
              <a:rPr lang="en-US"/>
              <a:pPr>
                <a:defRPr/>
              </a:pPr>
              <a:t>‹#›</a:t>
            </a:fld>
            <a:endParaRPr lang="en-US"/>
          </a:p>
        </p:txBody>
      </p:sp>
    </p:spTree>
    <p:extLst>
      <p:ext uri="{BB962C8B-B14F-4D97-AF65-F5344CB8AC3E}">
        <p14:creationId xmlns:p14="http://schemas.microsoft.com/office/powerpoint/2010/main" val="1037438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C1A6C-2E58-4BE8-9736-FF482943B4CC}" type="slidenum">
              <a:rPr lang="en-US"/>
              <a:pPr>
                <a:defRPr/>
              </a:pPr>
              <a:t>‹#›</a:t>
            </a:fld>
            <a:endParaRPr lang="en-US"/>
          </a:p>
        </p:txBody>
      </p:sp>
    </p:spTree>
    <p:extLst>
      <p:ext uri="{BB962C8B-B14F-4D97-AF65-F5344CB8AC3E}">
        <p14:creationId xmlns:p14="http://schemas.microsoft.com/office/powerpoint/2010/main" val="2413047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EB46BC-E09A-4982-9E26-6B1193DD467A}" type="slidenum">
              <a:rPr lang="en-US"/>
              <a:pPr>
                <a:defRPr/>
              </a:pPr>
              <a:t>‹#›</a:t>
            </a:fld>
            <a:endParaRPr lang="en-US"/>
          </a:p>
        </p:txBody>
      </p:sp>
    </p:spTree>
    <p:extLst>
      <p:ext uri="{BB962C8B-B14F-4D97-AF65-F5344CB8AC3E}">
        <p14:creationId xmlns:p14="http://schemas.microsoft.com/office/powerpoint/2010/main" val="1347824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D81474D-1E8F-4470-AC55-58A9862DF61D}" type="slidenum">
              <a:rPr lang="en-US"/>
              <a:pPr>
                <a:defRPr/>
              </a:pPr>
              <a:t>‹#›</a:t>
            </a:fld>
            <a:endParaRPr lang="en-US"/>
          </a:p>
        </p:txBody>
      </p:sp>
    </p:spTree>
    <p:extLst>
      <p:ext uri="{BB962C8B-B14F-4D97-AF65-F5344CB8AC3E}">
        <p14:creationId xmlns:p14="http://schemas.microsoft.com/office/powerpoint/2010/main" val="230177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841102-9F98-4B63-A9FF-4BE52C38DD02}" type="slidenum">
              <a:rPr lang="en-US"/>
              <a:pPr>
                <a:defRPr/>
              </a:pPr>
              <a:t>‹#›</a:t>
            </a:fld>
            <a:endParaRPr lang="en-US"/>
          </a:p>
        </p:txBody>
      </p:sp>
    </p:spTree>
    <p:extLst>
      <p:ext uri="{BB962C8B-B14F-4D97-AF65-F5344CB8AC3E}">
        <p14:creationId xmlns:p14="http://schemas.microsoft.com/office/powerpoint/2010/main" val="3133262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DF06F8-30BC-4232-ABDA-E77B61E02B4B}" type="slidenum">
              <a:rPr lang="en-US"/>
              <a:pPr>
                <a:defRPr/>
              </a:pPr>
              <a:t>‹#›</a:t>
            </a:fld>
            <a:endParaRPr lang="en-US"/>
          </a:p>
        </p:txBody>
      </p:sp>
    </p:spTree>
    <p:extLst>
      <p:ext uri="{BB962C8B-B14F-4D97-AF65-F5344CB8AC3E}">
        <p14:creationId xmlns:p14="http://schemas.microsoft.com/office/powerpoint/2010/main" val="547280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295BD8-BD4A-430F-AE39-0DB66E58BF1D}" type="slidenum">
              <a:rPr lang="en-US"/>
              <a:pPr>
                <a:defRPr/>
              </a:pPr>
              <a:t>‹#›</a:t>
            </a:fld>
            <a:endParaRPr lang="en-US"/>
          </a:p>
        </p:txBody>
      </p:sp>
    </p:spTree>
    <p:extLst>
      <p:ext uri="{BB962C8B-B14F-4D97-AF65-F5344CB8AC3E}">
        <p14:creationId xmlns:p14="http://schemas.microsoft.com/office/powerpoint/2010/main" val="2427023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C9C31F-8881-4D91-B723-4E7F5DFAFBA0}" type="slidenum">
              <a:rPr lang="en-US"/>
              <a:pPr>
                <a:defRPr/>
              </a:pPr>
              <a:t>‹#›</a:t>
            </a:fld>
            <a:endParaRPr lang="en-US"/>
          </a:p>
        </p:txBody>
      </p:sp>
    </p:spTree>
    <p:extLst>
      <p:ext uri="{BB962C8B-B14F-4D97-AF65-F5344CB8AC3E}">
        <p14:creationId xmlns:p14="http://schemas.microsoft.com/office/powerpoint/2010/main" val="2183735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5146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E58B79"/>
                </a:solidFill>
              </a:defRPr>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E58B79"/>
                </a:solidFill>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E58B79"/>
                </a:solidFill>
              </a:defRPr>
            </a:lvl1pPr>
          </a:lstStyle>
          <a:p>
            <a:pPr>
              <a:defRPr/>
            </a:pPr>
            <a:fld id="{2E0CCC0C-A547-4E8C-B5B1-2E6033C5C231}" type="slidenum">
              <a:rPr lang="en-US"/>
              <a:pPr>
                <a:defRPr/>
              </a:pPr>
              <a:t>‹#›</a:t>
            </a:fld>
            <a:endParaRPr lang="en-US"/>
          </a:p>
        </p:txBody>
      </p:sp>
      <p:sp>
        <p:nvSpPr>
          <p:cNvPr id="1031"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E58B79"/>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400">
          <a:solidFill>
            <a:srgbClr val="E58B79"/>
          </a:solidFill>
          <a:latin typeface="+mj-lt"/>
          <a:ea typeface="+mj-ea"/>
          <a:cs typeface="+mj-cs"/>
        </a:defRPr>
      </a:lvl1pPr>
      <a:lvl2pPr algn="ctr" rtl="0" eaLnBrk="0" fontAlgn="base" hangingPunct="0">
        <a:spcBef>
          <a:spcPct val="0"/>
        </a:spcBef>
        <a:spcAft>
          <a:spcPct val="0"/>
        </a:spcAft>
        <a:defRPr sz="4400">
          <a:solidFill>
            <a:srgbClr val="E58B79"/>
          </a:solidFill>
          <a:latin typeface="Arial" charset="0"/>
        </a:defRPr>
      </a:lvl2pPr>
      <a:lvl3pPr algn="ctr" rtl="0" eaLnBrk="0" fontAlgn="base" hangingPunct="0">
        <a:spcBef>
          <a:spcPct val="0"/>
        </a:spcBef>
        <a:spcAft>
          <a:spcPct val="0"/>
        </a:spcAft>
        <a:defRPr sz="4400">
          <a:solidFill>
            <a:srgbClr val="E58B79"/>
          </a:solidFill>
          <a:latin typeface="Arial" charset="0"/>
        </a:defRPr>
      </a:lvl3pPr>
      <a:lvl4pPr algn="ctr" rtl="0" eaLnBrk="0" fontAlgn="base" hangingPunct="0">
        <a:spcBef>
          <a:spcPct val="0"/>
        </a:spcBef>
        <a:spcAft>
          <a:spcPct val="0"/>
        </a:spcAft>
        <a:defRPr sz="4400">
          <a:solidFill>
            <a:srgbClr val="E58B79"/>
          </a:solidFill>
          <a:latin typeface="Arial" charset="0"/>
        </a:defRPr>
      </a:lvl4pPr>
      <a:lvl5pPr algn="ctr" rtl="0" eaLnBrk="0" fontAlgn="base" hangingPunct="0">
        <a:spcBef>
          <a:spcPct val="0"/>
        </a:spcBef>
        <a:spcAft>
          <a:spcPct val="0"/>
        </a:spcAft>
        <a:defRPr sz="4400">
          <a:solidFill>
            <a:srgbClr val="E58B79"/>
          </a:solidFill>
          <a:latin typeface="Arial" charset="0"/>
        </a:defRPr>
      </a:lvl5pPr>
      <a:lvl6pPr marL="457200" algn="ctr" rtl="0" fontAlgn="base">
        <a:spcBef>
          <a:spcPct val="0"/>
        </a:spcBef>
        <a:spcAft>
          <a:spcPct val="0"/>
        </a:spcAft>
        <a:defRPr sz="4400">
          <a:solidFill>
            <a:srgbClr val="E58B79"/>
          </a:solidFill>
          <a:latin typeface="Arial" charset="0"/>
        </a:defRPr>
      </a:lvl6pPr>
      <a:lvl7pPr marL="914400" algn="ctr" rtl="0" fontAlgn="base">
        <a:spcBef>
          <a:spcPct val="0"/>
        </a:spcBef>
        <a:spcAft>
          <a:spcPct val="0"/>
        </a:spcAft>
        <a:defRPr sz="4400">
          <a:solidFill>
            <a:srgbClr val="E58B79"/>
          </a:solidFill>
          <a:latin typeface="Arial" charset="0"/>
        </a:defRPr>
      </a:lvl7pPr>
      <a:lvl8pPr marL="1371600" algn="ctr" rtl="0" fontAlgn="base">
        <a:spcBef>
          <a:spcPct val="0"/>
        </a:spcBef>
        <a:spcAft>
          <a:spcPct val="0"/>
        </a:spcAft>
        <a:defRPr sz="4400">
          <a:solidFill>
            <a:srgbClr val="E58B79"/>
          </a:solidFill>
          <a:latin typeface="Arial" charset="0"/>
        </a:defRPr>
      </a:lvl8pPr>
      <a:lvl9pPr marL="1828800" algn="ctr" rtl="0" fontAlgn="base">
        <a:spcBef>
          <a:spcPct val="0"/>
        </a:spcBef>
        <a:spcAft>
          <a:spcPct val="0"/>
        </a:spcAft>
        <a:defRPr sz="4400">
          <a:solidFill>
            <a:srgbClr val="E58B79"/>
          </a:solidFill>
          <a:latin typeface="Arial" charset="0"/>
        </a:defRPr>
      </a:lvl9pPr>
    </p:titleStyle>
    <p:bodyStyle>
      <a:lvl1pPr marL="342900" indent="-342900" algn="l" rtl="0" eaLnBrk="0" fontAlgn="base" hangingPunct="0">
        <a:spcBef>
          <a:spcPct val="20000"/>
        </a:spcBef>
        <a:spcAft>
          <a:spcPct val="0"/>
        </a:spcAft>
        <a:buChar char="•"/>
        <a:defRPr sz="3200">
          <a:solidFill>
            <a:srgbClr val="E58B79"/>
          </a:solidFill>
          <a:latin typeface="+mn-lt"/>
          <a:ea typeface="+mn-ea"/>
          <a:cs typeface="+mn-cs"/>
        </a:defRPr>
      </a:lvl1pPr>
      <a:lvl2pPr marL="742950" indent="-285750" algn="l" rtl="0" eaLnBrk="0" fontAlgn="base" hangingPunct="0">
        <a:spcBef>
          <a:spcPct val="20000"/>
        </a:spcBef>
        <a:spcAft>
          <a:spcPct val="0"/>
        </a:spcAft>
        <a:buChar char="–"/>
        <a:defRPr sz="2800">
          <a:solidFill>
            <a:srgbClr val="E58B79"/>
          </a:solidFill>
          <a:latin typeface="+mn-lt"/>
        </a:defRPr>
      </a:lvl2pPr>
      <a:lvl3pPr marL="1143000" indent="-228600" algn="l" rtl="0" eaLnBrk="0" fontAlgn="base" hangingPunct="0">
        <a:spcBef>
          <a:spcPct val="20000"/>
        </a:spcBef>
        <a:spcAft>
          <a:spcPct val="0"/>
        </a:spcAft>
        <a:buChar char="•"/>
        <a:defRPr sz="2400">
          <a:solidFill>
            <a:srgbClr val="E58B79"/>
          </a:solidFill>
          <a:latin typeface="+mn-lt"/>
        </a:defRPr>
      </a:lvl3pPr>
      <a:lvl4pPr marL="1600200" indent="-228600" algn="l" rtl="0" eaLnBrk="0" fontAlgn="base" hangingPunct="0">
        <a:spcBef>
          <a:spcPct val="20000"/>
        </a:spcBef>
        <a:spcAft>
          <a:spcPct val="0"/>
        </a:spcAft>
        <a:buChar char="–"/>
        <a:defRPr sz="2000">
          <a:solidFill>
            <a:srgbClr val="E58B79"/>
          </a:solidFill>
          <a:latin typeface="+mn-lt"/>
        </a:defRPr>
      </a:lvl4pPr>
      <a:lvl5pPr marL="2057400" indent="-228600" algn="l" rtl="0" eaLnBrk="0" fontAlgn="base" hangingPunct="0">
        <a:spcBef>
          <a:spcPct val="20000"/>
        </a:spcBef>
        <a:spcAft>
          <a:spcPct val="0"/>
        </a:spcAft>
        <a:buChar char="»"/>
        <a:defRPr sz="2000">
          <a:solidFill>
            <a:srgbClr val="E58B79"/>
          </a:solidFill>
          <a:latin typeface="+mn-lt"/>
        </a:defRPr>
      </a:lvl5pPr>
      <a:lvl6pPr marL="2514600" indent="-228600" algn="l" rtl="0" fontAlgn="base">
        <a:spcBef>
          <a:spcPct val="20000"/>
        </a:spcBef>
        <a:spcAft>
          <a:spcPct val="0"/>
        </a:spcAft>
        <a:buChar char="»"/>
        <a:defRPr sz="2000">
          <a:solidFill>
            <a:srgbClr val="E58B79"/>
          </a:solidFill>
          <a:latin typeface="+mn-lt"/>
        </a:defRPr>
      </a:lvl6pPr>
      <a:lvl7pPr marL="2971800" indent="-228600" algn="l" rtl="0" fontAlgn="base">
        <a:spcBef>
          <a:spcPct val="20000"/>
        </a:spcBef>
        <a:spcAft>
          <a:spcPct val="0"/>
        </a:spcAft>
        <a:buChar char="»"/>
        <a:defRPr sz="2000">
          <a:solidFill>
            <a:srgbClr val="E58B79"/>
          </a:solidFill>
          <a:latin typeface="+mn-lt"/>
        </a:defRPr>
      </a:lvl7pPr>
      <a:lvl8pPr marL="3429000" indent="-228600" algn="l" rtl="0" fontAlgn="base">
        <a:spcBef>
          <a:spcPct val="20000"/>
        </a:spcBef>
        <a:spcAft>
          <a:spcPct val="0"/>
        </a:spcAft>
        <a:buChar char="»"/>
        <a:defRPr sz="2000">
          <a:solidFill>
            <a:srgbClr val="E58B79"/>
          </a:solidFill>
          <a:latin typeface="+mn-lt"/>
        </a:defRPr>
      </a:lvl8pPr>
      <a:lvl9pPr marL="3886200" indent="-228600" algn="l" rtl="0" fontAlgn="base">
        <a:spcBef>
          <a:spcPct val="20000"/>
        </a:spcBef>
        <a:spcAft>
          <a:spcPct val="0"/>
        </a:spcAft>
        <a:buChar char="»"/>
        <a:defRPr sz="2000">
          <a:solidFill>
            <a:srgbClr val="E58B7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audio" Target="../media/audio4.wav"/><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audio" Target="../media/audio5.wa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audio" Target="../media/audio6.wav"/></Relationships>
</file>

<file path=ppt/slides/_rels/slide15.xml.rels><?xml version="1.0" encoding="UTF-8" standalone="yes"?>
<Relationships xmlns="http://schemas.openxmlformats.org/package/2006/relationships"><Relationship Id="rId3" Type="http://schemas.openxmlformats.org/officeDocument/2006/relationships/audio" Target="../media/audio7.wav"/><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audio" Target="../media/audio8.wav"/><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audio" Target="../media/audio9.wav"/><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audio" Target="../media/audio10.wav"/><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audio" Target="../media/audio1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2.wav"/><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audio" Target="../media/audio13.wav"/><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audio" Target="../media/audio14.wav"/><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5" name="WordArt 5"/>
          <p:cNvSpPr>
            <a:spLocks noChangeArrowheads="1" noChangeShapeType="1" noTextEdit="1"/>
          </p:cNvSpPr>
          <p:nvPr/>
        </p:nvSpPr>
        <p:spPr bwMode="auto">
          <a:xfrm>
            <a:off x="762000" y="1295400"/>
            <a:ext cx="7696200" cy="3886200"/>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chemeClr val="tx1"/>
              </a:extrusionClr>
            </a:sp3d>
          </a:bodyPr>
          <a:lstStyle/>
          <a:p>
            <a:pPr algn="ctr"/>
            <a:r>
              <a:rPr lang="en-US" sz="3600" kern="10">
                <a:ln w="9525">
                  <a:round/>
                  <a:headEnd/>
                  <a:tailEnd/>
                </a:ln>
                <a:solidFill>
                  <a:srgbClr val="FF9966"/>
                </a:solidFill>
                <a:latin typeface="Dark Crystal"/>
              </a:rPr>
              <a:t>John Adams’ </a:t>
            </a:r>
          </a:p>
          <a:p>
            <a:pPr algn="ctr"/>
            <a:r>
              <a:rPr lang="en-US" sz="3600" kern="10">
                <a:ln w="9525">
                  <a:round/>
                  <a:headEnd/>
                  <a:tailEnd/>
                </a:ln>
                <a:solidFill>
                  <a:srgbClr val="FF9966"/>
                </a:solidFill>
                <a:latin typeface="Dark Crystal"/>
              </a:rPr>
              <a:t>Presidency</a:t>
            </a:r>
          </a:p>
          <a:p>
            <a:pPr algn="ctr"/>
            <a:r>
              <a:rPr lang="en-US" sz="3600" kern="10">
                <a:ln w="9525">
                  <a:round/>
                  <a:headEnd/>
                  <a:tailEnd/>
                </a:ln>
                <a:solidFill>
                  <a:srgbClr val="FF9966"/>
                </a:solidFill>
                <a:latin typeface="Dark Crystal"/>
              </a:rPr>
              <a:t>1797-1801</a:t>
            </a:r>
          </a:p>
        </p:txBody>
      </p:sp>
    </p:spTree>
  </p:cSld>
  <p:clrMapOvr>
    <a:masterClrMapping/>
  </p:clrMapOvr>
  <p:transition xmlns:p14="http://schemas.microsoft.com/office/powerpoint/2010/main">
    <p:zoom/>
    <p:sndAc>
      <p:stSnd>
        <p:snd r:embed="rId3" name="Addams Family.wav"/>
      </p:st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arn(inVertical)">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XYZ Affair</a:t>
            </a:r>
            <a:br>
              <a:rPr lang="en-US" b="1" smtClean="0">
                <a:solidFill>
                  <a:schemeClr val="tx1"/>
                </a:solidFill>
                <a:effectLst>
                  <a:outerShdw blurRad="38100" dist="38100" dir="2700000" algn="tl">
                    <a:srgbClr val="C0C0C0"/>
                  </a:outerShdw>
                </a:effectLst>
                <a:latin typeface="Dark Crystal" pitchFamily="2" charset="0"/>
              </a:rPr>
            </a:br>
            <a:r>
              <a:rPr lang="en-US" sz="3500" b="1" smtClean="0">
                <a:effectLst>
                  <a:outerShdw blurRad="38100" dist="38100" dir="2700000" algn="tl">
                    <a:srgbClr val="C0C0C0"/>
                  </a:outerShdw>
                </a:effectLst>
                <a:latin typeface="Dark Crystal" pitchFamily="2" charset="0"/>
              </a:rPr>
              <a:t>Origins</a:t>
            </a:r>
          </a:p>
        </p:txBody>
      </p:sp>
      <p:sp>
        <p:nvSpPr>
          <p:cNvPr id="14339" name="Rectangle 3"/>
          <p:cNvSpPr>
            <a:spLocks noGrp="1" noChangeArrowheads="1"/>
          </p:cNvSpPr>
          <p:nvPr>
            <p:ph type="body" idx="1"/>
          </p:nvPr>
        </p:nvSpPr>
        <p:spPr>
          <a:xfrm>
            <a:off x="3886200" y="2286000"/>
            <a:ext cx="4495800" cy="3581400"/>
          </a:xfrm>
        </p:spPr>
        <p:txBody>
          <a:bodyPr/>
          <a:lstStyle/>
          <a:p>
            <a:pPr eaLnBrk="1" hangingPunct="1">
              <a:defRPr/>
            </a:pPr>
            <a:r>
              <a:rPr lang="en-US" b="1" smtClean="0">
                <a:cs typeface="Times New Roman" pitchFamily="18" charset="0"/>
              </a:rPr>
              <a:t>Adams sends three commissioners (</a:t>
            </a:r>
            <a:r>
              <a:rPr lang="en-US" b="1" u="sng" smtClean="0">
                <a:solidFill>
                  <a:schemeClr val="tx1"/>
                </a:solidFill>
                <a:effectLst>
                  <a:outerShdw blurRad="38100" dist="38100" dir="2700000" algn="tl">
                    <a:srgbClr val="C0C0C0"/>
                  </a:outerShdw>
                </a:effectLst>
                <a:cs typeface="Times New Roman" pitchFamily="18" charset="0"/>
              </a:rPr>
              <a:t>John Marshall, Charles Pinckney, and Elridge Gerry</a:t>
            </a:r>
            <a:r>
              <a:rPr lang="en-US" b="1" smtClean="0">
                <a:cs typeface="Times New Roman" pitchFamily="18" charset="0"/>
              </a:rPr>
              <a:t>) to negotiate a peace. </a:t>
            </a:r>
          </a:p>
        </p:txBody>
      </p:sp>
      <p:sp>
        <p:nvSpPr>
          <p:cNvPr id="14340" name="Text Box 4"/>
          <p:cNvSpPr txBox="1">
            <a:spLocks noChangeArrowheads="1"/>
          </p:cNvSpPr>
          <p:nvPr/>
        </p:nvSpPr>
        <p:spPr bwMode="auto">
          <a:xfrm>
            <a:off x="609600" y="6172200"/>
            <a:ext cx="3276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400" b="1">
                <a:latin typeface="Copperplate Gothic Bold" pitchFamily="34" charset="0"/>
                <a:cs typeface="Times New Roman" pitchFamily="18" charset="0"/>
              </a:rPr>
              <a:t>John Marshall</a:t>
            </a:r>
          </a:p>
          <a:p>
            <a:pPr algn="ctr" eaLnBrk="1" hangingPunct="1">
              <a:spcBef>
                <a:spcPct val="50000"/>
              </a:spcBef>
            </a:pPr>
            <a:r>
              <a:rPr lang="en-US" sz="800">
                <a:latin typeface="Times New Roman" pitchFamily="18" charset="0"/>
                <a:cs typeface="Times New Roman" pitchFamily="18" charset="0"/>
              </a:rPr>
              <a:t>http://cache.eb.com/eb/image?id=97171&amp;rendTypeId=4</a:t>
            </a:r>
          </a:p>
        </p:txBody>
      </p:sp>
      <p:pic>
        <p:nvPicPr>
          <p:cNvPr id="14343" name="Picture 7" descr="image?id=97171&amp;rendTypeId=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600200"/>
            <a:ext cx="3176588"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anim calcmode="lin" valueType="num">
                                      <p:cBhvr>
                                        <p:cTn id="8" dur="2000" fill="hold"/>
                                        <p:tgtEl>
                                          <p:spTgt spid="14338"/>
                                        </p:tgtEl>
                                        <p:attrNameLst>
                                          <p:attrName>style.rotation</p:attrName>
                                        </p:attrNameLst>
                                      </p:cBhvr>
                                      <p:tavLst>
                                        <p:tav tm="0">
                                          <p:val>
                                            <p:fltVal val="720"/>
                                          </p:val>
                                        </p:tav>
                                        <p:tav tm="100000">
                                          <p:val>
                                            <p:fltVal val="0"/>
                                          </p:val>
                                        </p:tav>
                                      </p:tavLst>
                                    </p:anim>
                                    <p:anim calcmode="lin" valueType="num">
                                      <p:cBhvr>
                                        <p:cTn id="9" dur="2000" fill="hold"/>
                                        <p:tgtEl>
                                          <p:spTgt spid="14338"/>
                                        </p:tgtEl>
                                        <p:attrNameLst>
                                          <p:attrName>ppt_h</p:attrName>
                                        </p:attrNameLst>
                                      </p:cBhvr>
                                      <p:tavLst>
                                        <p:tav tm="0">
                                          <p:val>
                                            <p:fltVal val="0"/>
                                          </p:val>
                                        </p:tav>
                                        <p:tav tm="100000">
                                          <p:val>
                                            <p:strVal val="#ppt_h"/>
                                          </p:val>
                                        </p:tav>
                                      </p:tavLst>
                                    </p:anim>
                                    <p:anim calcmode="lin" valueType="num">
                                      <p:cBhvr>
                                        <p:cTn id="10" dur="2000" fill="hold"/>
                                        <p:tgtEl>
                                          <p:spTgt spid="1433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4339"/>
                                        </p:tgtEl>
                                        <p:attrNameLst>
                                          <p:attrName>style.visibility</p:attrName>
                                        </p:attrNameLst>
                                      </p:cBhvr>
                                      <p:to>
                                        <p:strVal val="visible"/>
                                      </p:to>
                                    </p:set>
                                    <p:animEffect transition="in" filter="fade">
                                      <p:cBhvr>
                                        <p:cTn id="13" dur="2000"/>
                                        <p:tgtEl>
                                          <p:spTgt spid="14339"/>
                                        </p:tgtEl>
                                      </p:cBhvr>
                                    </p:animEffect>
                                    <p:anim calcmode="lin" valueType="num">
                                      <p:cBhvr>
                                        <p:cTn id="14" dur="2000" fill="hold"/>
                                        <p:tgtEl>
                                          <p:spTgt spid="14339"/>
                                        </p:tgtEl>
                                        <p:attrNameLst>
                                          <p:attrName>style.rotation</p:attrName>
                                        </p:attrNameLst>
                                      </p:cBhvr>
                                      <p:tavLst>
                                        <p:tav tm="0">
                                          <p:val>
                                            <p:fltVal val="720"/>
                                          </p:val>
                                        </p:tav>
                                        <p:tav tm="100000">
                                          <p:val>
                                            <p:fltVal val="0"/>
                                          </p:val>
                                        </p:tav>
                                      </p:tavLst>
                                    </p:anim>
                                    <p:anim calcmode="lin" valueType="num">
                                      <p:cBhvr>
                                        <p:cTn id="15" dur="2000" fill="hold"/>
                                        <p:tgtEl>
                                          <p:spTgt spid="14339"/>
                                        </p:tgtEl>
                                        <p:attrNameLst>
                                          <p:attrName>ppt_h</p:attrName>
                                        </p:attrNameLst>
                                      </p:cBhvr>
                                      <p:tavLst>
                                        <p:tav tm="0">
                                          <p:val>
                                            <p:fltVal val="0"/>
                                          </p:val>
                                        </p:tav>
                                        <p:tav tm="100000">
                                          <p:val>
                                            <p:strVal val="#ppt_h"/>
                                          </p:val>
                                        </p:tav>
                                      </p:tavLst>
                                    </p:anim>
                                    <p:anim calcmode="lin" valueType="num">
                                      <p:cBhvr>
                                        <p:cTn id="16" dur="2000" fill="hold"/>
                                        <p:tgtEl>
                                          <p:spTgt spid="1433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3" name="Three Amigos-- Pat Pat Cough.wav"/>
                                        </p:tgtEl>
                                      </p:cMediaNode>
                                    </p:audio>
                                  </p:subTnLst>
                                </p:cTn>
                              </p:par>
                              <p:par>
                                <p:cTn id="17" presetID="35" presetClass="entr" presetSubtype="0" fill="hold" nodeType="withEffect">
                                  <p:stCondLst>
                                    <p:cond delay="0"/>
                                  </p:stCondLst>
                                  <p:childTnLst>
                                    <p:set>
                                      <p:cBhvr>
                                        <p:cTn id="18" dur="1" fill="hold">
                                          <p:stCondLst>
                                            <p:cond delay="0"/>
                                          </p:stCondLst>
                                        </p:cTn>
                                        <p:tgtEl>
                                          <p:spTgt spid="14343"/>
                                        </p:tgtEl>
                                        <p:attrNameLst>
                                          <p:attrName>style.visibility</p:attrName>
                                        </p:attrNameLst>
                                      </p:cBhvr>
                                      <p:to>
                                        <p:strVal val="visible"/>
                                      </p:to>
                                    </p:set>
                                    <p:animEffect transition="in" filter="fade">
                                      <p:cBhvr>
                                        <p:cTn id="19" dur="2000"/>
                                        <p:tgtEl>
                                          <p:spTgt spid="14343"/>
                                        </p:tgtEl>
                                      </p:cBhvr>
                                    </p:animEffect>
                                    <p:anim calcmode="lin" valueType="num">
                                      <p:cBhvr>
                                        <p:cTn id="20" dur="2000" fill="hold"/>
                                        <p:tgtEl>
                                          <p:spTgt spid="14343"/>
                                        </p:tgtEl>
                                        <p:attrNameLst>
                                          <p:attrName>style.rotation</p:attrName>
                                        </p:attrNameLst>
                                      </p:cBhvr>
                                      <p:tavLst>
                                        <p:tav tm="0">
                                          <p:val>
                                            <p:fltVal val="720"/>
                                          </p:val>
                                        </p:tav>
                                        <p:tav tm="100000">
                                          <p:val>
                                            <p:fltVal val="0"/>
                                          </p:val>
                                        </p:tav>
                                      </p:tavLst>
                                    </p:anim>
                                    <p:anim calcmode="lin" valueType="num">
                                      <p:cBhvr>
                                        <p:cTn id="21" dur="2000" fill="hold"/>
                                        <p:tgtEl>
                                          <p:spTgt spid="14343"/>
                                        </p:tgtEl>
                                        <p:attrNameLst>
                                          <p:attrName>ppt_h</p:attrName>
                                        </p:attrNameLst>
                                      </p:cBhvr>
                                      <p:tavLst>
                                        <p:tav tm="0">
                                          <p:val>
                                            <p:fltVal val="0"/>
                                          </p:val>
                                        </p:tav>
                                        <p:tav tm="100000">
                                          <p:val>
                                            <p:strVal val="#ppt_h"/>
                                          </p:val>
                                        </p:tav>
                                      </p:tavLst>
                                    </p:anim>
                                    <p:anim calcmode="lin" valueType="num">
                                      <p:cBhvr>
                                        <p:cTn id="22" dur="2000" fill="hold"/>
                                        <p:tgtEl>
                                          <p:spTgt spid="14343"/>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14340"/>
                                        </p:tgtEl>
                                        <p:attrNameLst>
                                          <p:attrName>style.visibility</p:attrName>
                                        </p:attrNameLst>
                                      </p:cBhvr>
                                      <p:to>
                                        <p:strVal val="visible"/>
                                      </p:to>
                                    </p:set>
                                    <p:animEffect transition="in" filter="fade">
                                      <p:cBhvr>
                                        <p:cTn id="25" dur="2000"/>
                                        <p:tgtEl>
                                          <p:spTgt spid="14340"/>
                                        </p:tgtEl>
                                      </p:cBhvr>
                                    </p:animEffect>
                                    <p:anim calcmode="lin" valueType="num">
                                      <p:cBhvr>
                                        <p:cTn id="26" dur="2000" fill="hold"/>
                                        <p:tgtEl>
                                          <p:spTgt spid="14340"/>
                                        </p:tgtEl>
                                        <p:attrNameLst>
                                          <p:attrName>style.rotation</p:attrName>
                                        </p:attrNameLst>
                                      </p:cBhvr>
                                      <p:tavLst>
                                        <p:tav tm="0">
                                          <p:val>
                                            <p:fltVal val="720"/>
                                          </p:val>
                                        </p:tav>
                                        <p:tav tm="100000">
                                          <p:val>
                                            <p:fltVal val="0"/>
                                          </p:val>
                                        </p:tav>
                                      </p:tavLst>
                                    </p:anim>
                                    <p:anim calcmode="lin" valueType="num">
                                      <p:cBhvr>
                                        <p:cTn id="27" dur="2000" fill="hold"/>
                                        <p:tgtEl>
                                          <p:spTgt spid="14340"/>
                                        </p:tgtEl>
                                        <p:attrNameLst>
                                          <p:attrName>ppt_h</p:attrName>
                                        </p:attrNameLst>
                                      </p:cBhvr>
                                      <p:tavLst>
                                        <p:tav tm="0">
                                          <p:val>
                                            <p:fltVal val="0"/>
                                          </p:val>
                                        </p:tav>
                                        <p:tav tm="100000">
                                          <p:val>
                                            <p:strVal val="#ppt_h"/>
                                          </p:val>
                                        </p:tav>
                                      </p:tavLst>
                                    </p:anim>
                                    <p:anim calcmode="lin" valueType="num">
                                      <p:cBhvr>
                                        <p:cTn id="28" dur="2000" fill="hold"/>
                                        <p:tgtEl>
                                          <p:spTgt spid="1434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XYZ Affair</a:t>
            </a:r>
            <a:br>
              <a:rPr lang="en-US" b="1" smtClean="0">
                <a:solidFill>
                  <a:schemeClr val="tx1"/>
                </a:solidFill>
                <a:effectLst>
                  <a:outerShdw blurRad="38100" dist="38100" dir="2700000" algn="tl">
                    <a:srgbClr val="C0C0C0"/>
                  </a:outerShdw>
                </a:effectLst>
                <a:latin typeface="Dark Crystal" pitchFamily="2" charset="0"/>
              </a:rPr>
            </a:br>
            <a:r>
              <a:rPr lang="en-US" sz="3500" b="1" u="sng" smtClean="0">
                <a:solidFill>
                  <a:srgbClr val="FFFFFF"/>
                </a:solidFill>
                <a:effectLst>
                  <a:outerShdw blurRad="38100" dist="38100" dir="2700000" algn="tl">
                    <a:srgbClr val="C0C0C0"/>
                  </a:outerShdw>
                </a:effectLst>
                <a:latin typeface="Dark Crystal" pitchFamily="2" charset="0"/>
              </a:rPr>
              <a:t>Talleyrand</a:t>
            </a:r>
          </a:p>
        </p:txBody>
      </p:sp>
      <p:sp>
        <p:nvSpPr>
          <p:cNvPr id="15363" name="Rectangle 3"/>
          <p:cNvSpPr>
            <a:spLocks noGrp="1" noChangeArrowheads="1"/>
          </p:cNvSpPr>
          <p:nvPr>
            <p:ph type="body" idx="1"/>
          </p:nvPr>
        </p:nvSpPr>
        <p:spPr>
          <a:xfrm>
            <a:off x="838200" y="2286000"/>
            <a:ext cx="3657600" cy="3581400"/>
          </a:xfrm>
        </p:spPr>
        <p:txBody>
          <a:bodyPr/>
          <a:lstStyle/>
          <a:p>
            <a:pPr eaLnBrk="1" hangingPunct="1">
              <a:lnSpc>
                <a:spcPct val="90000"/>
              </a:lnSpc>
              <a:defRPr/>
            </a:pPr>
            <a:r>
              <a:rPr lang="en-US" sz="2800" b="1" smtClean="0">
                <a:cs typeface="Times New Roman" pitchFamily="18" charset="0"/>
              </a:rPr>
              <a:t>French foreign minister.</a:t>
            </a:r>
          </a:p>
          <a:p>
            <a:pPr lvl="1" eaLnBrk="1" hangingPunct="1">
              <a:lnSpc>
                <a:spcPct val="90000"/>
              </a:lnSpc>
              <a:defRPr/>
            </a:pPr>
            <a:r>
              <a:rPr lang="en-US" sz="2400" b="1" smtClean="0">
                <a:cs typeface="Times New Roman" pitchFamily="18" charset="0"/>
              </a:rPr>
              <a:t>Sends three agents (known as </a:t>
            </a:r>
            <a:r>
              <a:rPr lang="en-US" sz="2400" b="1" u="sng" smtClean="0">
                <a:solidFill>
                  <a:schemeClr val="tx1"/>
                </a:solidFill>
                <a:effectLst>
                  <a:outerShdw blurRad="38100" dist="38100" dir="2700000" algn="tl">
                    <a:srgbClr val="C0C0C0"/>
                  </a:outerShdw>
                </a:effectLst>
                <a:cs typeface="Times New Roman" pitchFamily="18" charset="0"/>
              </a:rPr>
              <a:t>X, Y, and Z</a:t>
            </a:r>
            <a:r>
              <a:rPr lang="en-US" sz="2400" b="1" smtClean="0">
                <a:cs typeface="Times New Roman" pitchFamily="18" charset="0"/>
              </a:rPr>
              <a:t>) to </a:t>
            </a:r>
            <a:r>
              <a:rPr lang="en-US" sz="2400" b="1" u="sng" smtClean="0">
                <a:solidFill>
                  <a:schemeClr val="tx1"/>
                </a:solidFill>
                <a:effectLst>
                  <a:outerShdw blurRad="38100" dist="38100" dir="2700000" algn="tl">
                    <a:srgbClr val="C0C0C0"/>
                  </a:outerShdw>
                </a:effectLst>
                <a:cs typeface="Times New Roman" pitchFamily="18" charset="0"/>
              </a:rPr>
              <a:t>demand a huge bribe</a:t>
            </a:r>
            <a:r>
              <a:rPr lang="en-US" sz="2400" b="1" smtClean="0">
                <a:cs typeface="Times New Roman" pitchFamily="18" charset="0"/>
              </a:rPr>
              <a:t> from the Americans before he would talk with them. </a:t>
            </a:r>
          </a:p>
        </p:txBody>
      </p:sp>
      <p:sp>
        <p:nvSpPr>
          <p:cNvPr id="15364" name="Text Box 4"/>
          <p:cNvSpPr txBox="1">
            <a:spLocks noChangeArrowheads="1"/>
          </p:cNvSpPr>
          <p:nvPr/>
        </p:nvSpPr>
        <p:spPr bwMode="auto">
          <a:xfrm>
            <a:off x="4572000" y="6172200"/>
            <a:ext cx="3810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400" b="1">
                <a:latin typeface="Copperplate Gothic Bold" pitchFamily="34" charset="0"/>
                <a:cs typeface="Times New Roman" pitchFamily="18" charset="0"/>
              </a:rPr>
              <a:t>Charles Maurice de Talleyrand</a:t>
            </a:r>
          </a:p>
          <a:p>
            <a:pPr algn="ctr" eaLnBrk="1" hangingPunct="1">
              <a:spcBef>
                <a:spcPct val="50000"/>
              </a:spcBef>
            </a:pPr>
            <a:r>
              <a:rPr lang="en-US" sz="800">
                <a:latin typeface="Times New Roman" pitchFamily="18" charset="0"/>
                <a:cs typeface="Times New Roman" pitchFamily="18" charset="0"/>
              </a:rPr>
              <a:t>http://www.lofaber.com/embargo/images/talleyrand.jpg</a:t>
            </a:r>
          </a:p>
        </p:txBody>
      </p:sp>
      <p:pic>
        <p:nvPicPr>
          <p:cNvPr id="15367" name="Picture 7" descr="talleyr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1981200"/>
            <a:ext cx="3497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anim calcmode="lin" valueType="num">
                                      <p:cBhvr>
                                        <p:cTn id="8" dur="2000" fill="hold"/>
                                        <p:tgtEl>
                                          <p:spTgt spid="15362"/>
                                        </p:tgtEl>
                                        <p:attrNameLst>
                                          <p:attrName>style.rotation</p:attrName>
                                        </p:attrNameLst>
                                      </p:cBhvr>
                                      <p:tavLst>
                                        <p:tav tm="0">
                                          <p:val>
                                            <p:fltVal val="720"/>
                                          </p:val>
                                        </p:tav>
                                        <p:tav tm="100000">
                                          <p:val>
                                            <p:fltVal val="0"/>
                                          </p:val>
                                        </p:tav>
                                      </p:tavLst>
                                    </p:anim>
                                    <p:anim calcmode="lin" valueType="num">
                                      <p:cBhvr>
                                        <p:cTn id="9" dur="2000" fill="hold"/>
                                        <p:tgtEl>
                                          <p:spTgt spid="15362"/>
                                        </p:tgtEl>
                                        <p:attrNameLst>
                                          <p:attrName>ppt_h</p:attrName>
                                        </p:attrNameLst>
                                      </p:cBhvr>
                                      <p:tavLst>
                                        <p:tav tm="0">
                                          <p:val>
                                            <p:fltVal val="0"/>
                                          </p:val>
                                        </p:tav>
                                        <p:tav tm="100000">
                                          <p:val>
                                            <p:strVal val="#ppt_h"/>
                                          </p:val>
                                        </p:tav>
                                      </p:tavLst>
                                    </p:anim>
                                    <p:anim calcmode="lin" valueType="num">
                                      <p:cBhvr>
                                        <p:cTn id="10" dur="2000" fill="hold"/>
                                        <p:tgtEl>
                                          <p:spTgt spid="1536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5363"/>
                                        </p:tgtEl>
                                        <p:attrNameLst>
                                          <p:attrName>style.visibility</p:attrName>
                                        </p:attrNameLst>
                                      </p:cBhvr>
                                      <p:to>
                                        <p:strVal val="visible"/>
                                      </p:to>
                                    </p:set>
                                    <p:animEffect transition="in" filter="fade">
                                      <p:cBhvr>
                                        <p:cTn id="13" dur="2000"/>
                                        <p:tgtEl>
                                          <p:spTgt spid="15363"/>
                                        </p:tgtEl>
                                      </p:cBhvr>
                                    </p:animEffect>
                                    <p:anim calcmode="lin" valueType="num">
                                      <p:cBhvr>
                                        <p:cTn id="14" dur="2000" fill="hold"/>
                                        <p:tgtEl>
                                          <p:spTgt spid="15363"/>
                                        </p:tgtEl>
                                        <p:attrNameLst>
                                          <p:attrName>style.rotation</p:attrName>
                                        </p:attrNameLst>
                                      </p:cBhvr>
                                      <p:tavLst>
                                        <p:tav tm="0">
                                          <p:val>
                                            <p:fltVal val="720"/>
                                          </p:val>
                                        </p:tav>
                                        <p:tav tm="100000">
                                          <p:val>
                                            <p:fltVal val="0"/>
                                          </p:val>
                                        </p:tav>
                                      </p:tavLst>
                                    </p:anim>
                                    <p:anim calcmode="lin" valueType="num">
                                      <p:cBhvr>
                                        <p:cTn id="15" dur="2000" fill="hold"/>
                                        <p:tgtEl>
                                          <p:spTgt spid="15363"/>
                                        </p:tgtEl>
                                        <p:attrNameLst>
                                          <p:attrName>ppt_h</p:attrName>
                                        </p:attrNameLst>
                                      </p:cBhvr>
                                      <p:tavLst>
                                        <p:tav tm="0">
                                          <p:val>
                                            <p:fltVal val="0"/>
                                          </p:val>
                                        </p:tav>
                                        <p:tav tm="100000">
                                          <p:val>
                                            <p:strVal val="#ppt_h"/>
                                          </p:val>
                                        </p:tav>
                                      </p:tavLst>
                                    </p:anim>
                                    <p:anim calcmode="lin" valueType="num">
                                      <p:cBhvr>
                                        <p:cTn id="16" dur="2000" fill="hold"/>
                                        <p:tgtEl>
                                          <p:spTgt spid="15363"/>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5367"/>
                                        </p:tgtEl>
                                        <p:attrNameLst>
                                          <p:attrName>style.visibility</p:attrName>
                                        </p:attrNameLst>
                                      </p:cBhvr>
                                      <p:to>
                                        <p:strVal val="visible"/>
                                      </p:to>
                                    </p:set>
                                    <p:animEffect transition="in" filter="fade">
                                      <p:cBhvr>
                                        <p:cTn id="19" dur="2000"/>
                                        <p:tgtEl>
                                          <p:spTgt spid="15367"/>
                                        </p:tgtEl>
                                      </p:cBhvr>
                                    </p:animEffect>
                                    <p:anim calcmode="lin" valueType="num">
                                      <p:cBhvr>
                                        <p:cTn id="20" dur="2000" fill="hold"/>
                                        <p:tgtEl>
                                          <p:spTgt spid="15367"/>
                                        </p:tgtEl>
                                        <p:attrNameLst>
                                          <p:attrName>style.rotation</p:attrName>
                                        </p:attrNameLst>
                                      </p:cBhvr>
                                      <p:tavLst>
                                        <p:tav tm="0">
                                          <p:val>
                                            <p:fltVal val="720"/>
                                          </p:val>
                                        </p:tav>
                                        <p:tav tm="100000">
                                          <p:val>
                                            <p:fltVal val="0"/>
                                          </p:val>
                                        </p:tav>
                                      </p:tavLst>
                                    </p:anim>
                                    <p:anim calcmode="lin" valueType="num">
                                      <p:cBhvr>
                                        <p:cTn id="21" dur="2000" fill="hold"/>
                                        <p:tgtEl>
                                          <p:spTgt spid="15367"/>
                                        </p:tgtEl>
                                        <p:attrNameLst>
                                          <p:attrName>ppt_h</p:attrName>
                                        </p:attrNameLst>
                                      </p:cBhvr>
                                      <p:tavLst>
                                        <p:tav tm="0">
                                          <p:val>
                                            <p:fltVal val="0"/>
                                          </p:val>
                                        </p:tav>
                                        <p:tav tm="100000">
                                          <p:val>
                                            <p:strVal val="#ppt_h"/>
                                          </p:val>
                                        </p:tav>
                                      </p:tavLst>
                                    </p:anim>
                                    <p:anim calcmode="lin" valueType="num">
                                      <p:cBhvr>
                                        <p:cTn id="22" dur="2000" fill="hold"/>
                                        <p:tgtEl>
                                          <p:spTgt spid="1536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7"/>
                                            </p:cond>
                                          </p:stCondLst>
                                          <p:endCondLst>
                                            <p:cond evt="onStopAudio" delay="0">
                                              <p:tgtEl>
                                                <p:sldTgt/>
                                              </p:tgtEl>
                                            </p:cond>
                                          </p:endCondLst>
                                        </p:cTn>
                                        <p:tgtEl>
                                          <p:sndTgt r:embed="rId3" name="Family Guy-- Time To Be Bad.wav"/>
                                        </p:tgtEl>
                                      </p:cMediaNode>
                                    </p:audio>
                                  </p:subTnLst>
                                </p:cTn>
                              </p:par>
                              <p:par>
                                <p:cTn id="23" presetID="35" presetClass="entr" presetSubtype="0" fill="hold" grpId="0" nodeType="withEffect">
                                  <p:stCondLst>
                                    <p:cond delay="0"/>
                                  </p:stCondLst>
                                  <p:childTnLst>
                                    <p:set>
                                      <p:cBhvr>
                                        <p:cTn id="24" dur="1" fill="hold">
                                          <p:stCondLst>
                                            <p:cond delay="0"/>
                                          </p:stCondLst>
                                        </p:cTn>
                                        <p:tgtEl>
                                          <p:spTgt spid="15364"/>
                                        </p:tgtEl>
                                        <p:attrNameLst>
                                          <p:attrName>style.visibility</p:attrName>
                                        </p:attrNameLst>
                                      </p:cBhvr>
                                      <p:to>
                                        <p:strVal val="visible"/>
                                      </p:to>
                                    </p:set>
                                    <p:animEffect transition="in" filter="fade">
                                      <p:cBhvr>
                                        <p:cTn id="25" dur="2000"/>
                                        <p:tgtEl>
                                          <p:spTgt spid="15364"/>
                                        </p:tgtEl>
                                      </p:cBhvr>
                                    </p:animEffect>
                                    <p:anim calcmode="lin" valueType="num">
                                      <p:cBhvr>
                                        <p:cTn id="26" dur="2000" fill="hold"/>
                                        <p:tgtEl>
                                          <p:spTgt spid="15364"/>
                                        </p:tgtEl>
                                        <p:attrNameLst>
                                          <p:attrName>style.rotation</p:attrName>
                                        </p:attrNameLst>
                                      </p:cBhvr>
                                      <p:tavLst>
                                        <p:tav tm="0">
                                          <p:val>
                                            <p:fltVal val="720"/>
                                          </p:val>
                                        </p:tav>
                                        <p:tav tm="100000">
                                          <p:val>
                                            <p:fltVal val="0"/>
                                          </p:val>
                                        </p:tav>
                                      </p:tavLst>
                                    </p:anim>
                                    <p:anim calcmode="lin" valueType="num">
                                      <p:cBhvr>
                                        <p:cTn id="27" dur="2000" fill="hold"/>
                                        <p:tgtEl>
                                          <p:spTgt spid="15364"/>
                                        </p:tgtEl>
                                        <p:attrNameLst>
                                          <p:attrName>ppt_h</p:attrName>
                                        </p:attrNameLst>
                                      </p:cBhvr>
                                      <p:tavLst>
                                        <p:tav tm="0">
                                          <p:val>
                                            <p:fltVal val="0"/>
                                          </p:val>
                                        </p:tav>
                                        <p:tav tm="100000">
                                          <p:val>
                                            <p:strVal val="#ppt_h"/>
                                          </p:val>
                                        </p:tav>
                                      </p:tavLst>
                                    </p:anim>
                                    <p:anim calcmode="lin" valueType="num">
                                      <p:cBhvr>
                                        <p:cTn id="28" dur="2000" fill="hold"/>
                                        <p:tgtEl>
                                          <p:spTgt spid="1536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XYZ Affair</a:t>
            </a:r>
            <a:br>
              <a:rPr lang="en-US" b="1" smtClean="0">
                <a:solidFill>
                  <a:schemeClr val="tx1"/>
                </a:solidFill>
                <a:effectLst>
                  <a:outerShdw blurRad="38100" dist="38100" dir="2700000" algn="tl">
                    <a:srgbClr val="C0C0C0"/>
                  </a:outerShdw>
                </a:effectLst>
                <a:latin typeface="Dark Crystal" pitchFamily="2" charset="0"/>
              </a:rPr>
            </a:br>
            <a:r>
              <a:rPr lang="en-US" sz="3500" b="1" smtClean="0">
                <a:solidFill>
                  <a:srgbClr val="FF9966"/>
                </a:solidFill>
                <a:effectLst>
                  <a:outerShdw blurRad="38100" dist="38100" dir="2700000" algn="tl">
                    <a:srgbClr val="C0C0C0"/>
                  </a:outerShdw>
                </a:effectLst>
                <a:latin typeface="Dark Crystal" pitchFamily="2" charset="0"/>
              </a:rPr>
              <a:t>Talleyrand</a:t>
            </a:r>
          </a:p>
        </p:txBody>
      </p:sp>
      <p:sp>
        <p:nvSpPr>
          <p:cNvPr id="16387" name="Rectangle 3"/>
          <p:cNvSpPr>
            <a:spLocks noGrp="1" noChangeArrowheads="1"/>
          </p:cNvSpPr>
          <p:nvPr>
            <p:ph type="body" idx="1"/>
          </p:nvPr>
        </p:nvSpPr>
        <p:spPr>
          <a:xfrm>
            <a:off x="762000" y="1828800"/>
            <a:ext cx="7696200" cy="4800600"/>
          </a:xfrm>
        </p:spPr>
        <p:txBody>
          <a:bodyPr/>
          <a:lstStyle/>
          <a:p>
            <a:pPr eaLnBrk="1" hangingPunct="1">
              <a:defRPr/>
            </a:pPr>
            <a:r>
              <a:rPr lang="en-US" sz="2900" b="1" smtClean="0">
                <a:cs typeface="Times New Roman" pitchFamily="18" charset="0"/>
              </a:rPr>
              <a:t>The American commissioners refuse and talks break up in April 1798.</a:t>
            </a:r>
          </a:p>
          <a:p>
            <a:pPr lvl="1" eaLnBrk="1" hangingPunct="1">
              <a:defRPr/>
            </a:pPr>
            <a:r>
              <a:rPr lang="en-US" sz="2600" b="1" smtClean="0">
                <a:cs typeface="Times New Roman" pitchFamily="18" charset="0"/>
              </a:rPr>
              <a:t>American ships and French ships begin to attack each other.</a:t>
            </a:r>
          </a:p>
          <a:p>
            <a:pPr lvl="1" eaLnBrk="1" hangingPunct="1">
              <a:defRPr/>
            </a:pPr>
            <a:r>
              <a:rPr lang="en-US" sz="2600" b="1" smtClean="0">
                <a:cs typeface="Times New Roman" pitchFamily="18" charset="0"/>
              </a:rPr>
              <a:t>Federalists want Congress to declare war to restore American honor.</a:t>
            </a:r>
          </a:p>
          <a:p>
            <a:pPr lvl="1" eaLnBrk="1" hangingPunct="1">
              <a:defRPr/>
            </a:pPr>
            <a:r>
              <a:rPr lang="en-US" sz="2600" b="1" smtClean="0">
                <a:cs typeface="Times New Roman" pitchFamily="18" charset="0"/>
              </a:rPr>
              <a:t>"</a:t>
            </a:r>
            <a:r>
              <a:rPr lang="en-US" sz="2600" b="1" u="sng" smtClean="0">
                <a:solidFill>
                  <a:schemeClr val="tx1"/>
                </a:solidFill>
                <a:effectLst>
                  <a:outerShdw blurRad="38100" dist="38100" dir="2700000" algn="tl">
                    <a:srgbClr val="C0C0C0"/>
                  </a:outerShdw>
                </a:effectLst>
                <a:cs typeface="Times New Roman" pitchFamily="18" charset="0"/>
              </a:rPr>
              <a:t>Millions for defense, but not one cent for tribute</a:t>
            </a:r>
            <a:r>
              <a:rPr lang="en-US" sz="2600" b="1" smtClean="0">
                <a:cs typeface="Times New Roman" pitchFamily="18" charset="0"/>
              </a:rPr>
              <a:t>!"</a:t>
            </a:r>
          </a:p>
          <a:p>
            <a:pPr lvl="1" eaLnBrk="1" hangingPunct="1">
              <a:defRPr/>
            </a:pPr>
            <a:r>
              <a:rPr lang="en-US" sz="2600" b="1" smtClean="0">
                <a:cs typeface="Times New Roman" pitchFamily="18" charset="0"/>
              </a:rPr>
              <a:t>Adams and the commissioners become national heroes.</a:t>
            </a:r>
            <a:r>
              <a:rPr lang="en-US" b="1" smtClean="0">
                <a:cs typeface="Times New Roman"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anim calcmode="lin" valueType="num">
                                      <p:cBhvr>
                                        <p:cTn id="8" dur="2000" fill="hold"/>
                                        <p:tgtEl>
                                          <p:spTgt spid="16386"/>
                                        </p:tgtEl>
                                        <p:attrNameLst>
                                          <p:attrName>style.rotation</p:attrName>
                                        </p:attrNameLst>
                                      </p:cBhvr>
                                      <p:tavLst>
                                        <p:tav tm="0">
                                          <p:val>
                                            <p:fltVal val="720"/>
                                          </p:val>
                                        </p:tav>
                                        <p:tav tm="100000">
                                          <p:val>
                                            <p:fltVal val="0"/>
                                          </p:val>
                                        </p:tav>
                                      </p:tavLst>
                                    </p:anim>
                                    <p:anim calcmode="lin" valueType="num">
                                      <p:cBhvr>
                                        <p:cTn id="9" dur="2000" fill="hold"/>
                                        <p:tgtEl>
                                          <p:spTgt spid="16386"/>
                                        </p:tgtEl>
                                        <p:attrNameLst>
                                          <p:attrName>ppt_h</p:attrName>
                                        </p:attrNameLst>
                                      </p:cBhvr>
                                      <p:tavLst>
                                        <p:tav tm="0">
                                          <p:val>
                                            <p:fltVal val="0"/>
                                          </p:val>
                                        </p:tav>
                                        <p:tav tm="100000">
                                          <p:val>
                                            <p:strVal val="#ppt_h"/>
                                          </p:val>
                                        </p:tav>
                                      </p:tavLst>
                                    </p:anim>
                                    <p:anim calcmode="lin" valueType="num">
                                      <p:cBhvr>
                                        <p:cTn id="10" dur="2000" fill="hold"/>
                                        <p:tgtEl>
                                          <p:spTgt spid="16386"/>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6387"/>
                                        </p:tgtEl>
                                        <p:attrNameLst>
                                          <p:attrName>style.visibility</p:attrName>
                                        </p:attrNameLst>
                                      </p:cBhvr>
                                      <p:to>
                                        <p:strVal val="visible"/>
                                      </p:to>
                                    </p:set>
                                    <p:animEffect transition="in" filter="fade">
                                      <p:cBhvr>
                                        <p:cTn id="13" dur="2000"/>
                                        <p:tgtEl>
                                          <p:spTgt spid="16387"/>
                                        </p:tgtEl>
                                      </p:cBhvr>
                                    </p:animEffect>
                                    <p:anim calcmode="lin" valueType="num">
                                      <p:cBhvr>
                                        <p:cTn id="14" dur="2000" fill="hold"/>
                                        <p:tgtEl>
                                          <p:spTgt spid="16387"/>
                                        </p:tgtEl>
                                        <p:attrNameLst>
                                          <p:attrName>style.rotation</p:attrName>
                                        </p:attrNameLst>
                                      </p:cBhvr>
                                      <p:tavLst>
                                        <p:tav tm="0">
                                          <p:val>
                                            <p:fltVal val="720"/>
                                          </p:val>
                                        </p:tav>
                                        <p:tav tm="100000">
                                          <p:val>
                                            <p:fltVal val="0"/>
                                          </p:val>
                                        </p:tav>
                                      </p:tavLst>
                                    </p:anim>
                                    <p:anim calcmode="lin" valueType="num">
                                      <p:cBhvr>
                                        <p:cTn id="15" dur="2000" fill="hold"/>
                                        <p:tgtEl>
                                          <p:spTgt spid="16387"/>
                                        </p:tgtEl>
                                        <p:attrNameLst>
                                          <p:attrName>ppt_h</p:attrName>
                                        </p:attrNameLst>
                                      </p:cBhvr>
                                      <p:tavLst>
                                        <p:tav tm="0">
                                          <p:val>
                                            <p:fltVal val="0"/>
                                          </p:val>
                                        </p:tav>
                                        <p:tav tm="100000">
                                          <p:val>
                                            <p:strVal val="#ppt_h"/>
                                          </p:val>
                                        </p:tav>
                                      </p:tavLst>
                                    </p:anim>
                                    <p:anim calcmode="lin" valueType="num">
                                      <p:cBhvr>
                                        <p:cTn id="16" dur="2000" fill="hold"/>
                                        <p:tgtEl>
                                          <p:spTgt spid="1638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3" name="Scent of a Woman-- Mor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XYZ Affair</a:t>
            </a:r>
            <a:br>
              <a:rPr lang="en-US" b="1" smtClean="0">
                <a:solidFill>
                  <a:schemeClr val="tx1"/>
                </a:solidFill>
                <a:effectLst>
                  <a:outerShdw blurRad="38100" dist="38100" dir="2700000" algn="tl">
                    <a:srgbClr val="C0C0C0"/>
                  </a:outerShdw>
                </a:effectLst>
                <a:latin typeface="Dark Crystal" pitchFamily="2" charset="0"/>
              </a:rPr>
            </a:br>
            <a:r>
              <a:rPr lang="en-US" sz="3500" b="1" smtClean="0">
                <a:solidFill>
                  <a:srgbClr val="FF9966"/>
                </a:solidFill>
                <a:effectLst>
                  <a:outerShdw blurRad="38100" dist="38100" dir="2700000" algn="tl">
                    <a:srgbClr val="C0C0C0"/>
                  </a:outerShdw>
                </a:effectLst>
                <a:latin typeface="Dark Crystal" pitchFamily="2" charset="0"/>
              </a:rPr>
              <a:t>Talleyrand</a:t>
            </a:r>
          </a:p>
        </p:txBody>
      </p:sp>
      <p:sp>
        <p:nvSpPr>
          <p:cNvPr id="17412" name="Text Box 4"/>
          <p:cNvSpPr txBox="1">
            <a:spLocks noChangeArrowheads="1"/>
          </p:cNvSpPr>
          <p:nvPr/>
        </p:nvSpPr>
        <p:spPr bwMode="auto">
          <a:xfrm>
            <a:off x="2057400" y="6096000"/>
            <a:ext cx="5257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400" b="1">
                <a:latin typeface="Copperplate Gothic Bold" pitchFamily="34" charset="0"/>
                <a:cs typeface="Times New Roman" pitchFamily="18" charset="0"/>
              </a:rPr>
              <a:t>American Political Cartoon on the XYZ Affair</a:t>
            </a:r>
          </a:p>
          <a:p>
            <a:pPr algn="ctr" eaLnBrk="1" hangingPunct="1">
              <a:spcBef>
                <a:spcPct val="50000"/>
              </a:spcBef>
            </a:pPr>
            <a:r>
              <a:rPr lang="en-US" sz="800">
                <a:latin typeface="Times New Roman" pitchFamily="18" charset="0"/>
                <a:cs typeface="Times New Roman" pitchFamily="18" charset="0"/>
              </a:rPr>
              <a:t>http://www.robinsonlibrary.com/america/unitedstates/1783/1789/1797/graphics/xyz.gif</a:t>
            </a:r>
          </a:p>
        </p:txBody>
      </p:sp>
      <p:pic>
        <p:nvPicPr>
          <p:cNvPr id="17416" name="Picture 8" descr="xy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447800"/>
            <a:ext cx="746760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anim calcmode="lin" valueType="num">
                                      <p:cBhvr>
                                        <p:cTn id="8" dur="2000" fill="hold"/>
                                        <p:tgtEl>
                                          <p:spTgt spid="17410"/>
                                        </p:tgtEl>
                                        <p:attrNameLst>
                                          <p:attrName>style.rotation</p:attrName>
                                        </p:attrNameLst>
                                      </p:cBhvr>
                                      <p:tavLst>
                                        <p:tav tm="0">
                                          <p:val>
                                            <p:fltVal val="720"/>
                                          </p:val>
                                        </p:tav>
                                        <p:tav tm="100000">
                                          <p:val>
                                            <p:fltVal val="0"/>
                                          </p:val>
                                        </p:tav>
                                      </p:tavLst>
                                    </p:anim>
                                    <p:anim calcmode="lin" valueType="num">
                                      <p:cBhvr>
                                        <p:cTn id="9" dur="2000" fill="hold"/>
                                        <p:tgtEl>
                                          <p:spTgt spid="17410"/>
                                        </p:tgtEl>
                                        <p:attrNameLst>
                                          <p:attrName>ppt_h</p:attrName>
                                        </p:attrNameLst>
                                      </p:cBhvr>
                                      <p:tavLst>
                                        <p:tav tm="0">
                                          <p:val>
                                            <p:fltVal val="0"/>
                                          </p:val>
                                        </p:tav>
                                        <p:tav tm="100000">
                                          <p:val>
                                            <p:strVal val="#ppt_h"/>
                                          </p:val>
                                        </p:tav>
                                      </p:tavLst>
                                    </p:anim>
                                    <p:anim calcmode="lin" valueType="num">
                                      <p:cBhvr>
                                        <p:cTn id="10" dur="2000" fill="hold"/>
                                        <p:tgtEl>
                                          <p:spTgt spid="17410"/>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7416"/>
                                        </p:tgtEl>
                                        <p:attrNameLst>
                                          <p:attrName>style.visibility</p:attrName>
                                        </p:attrNameLst>
                                      </p:cBhvr>
                                      <p:to>
                                        <p:strVal val="visible"/>
                                      </p:to>
                                    </p:set>
                                    <p:animEffect transition="in" filter="fade">
                                      <p:cBhvr>
                                        <p:cTn id="13" dur="2000"/>
                                        <p:tgtEl>
                                          <p:spTgt spid="17416"/>
                                        </p:tgtEl>
                                      </p:cBhvr>
                                    </p:animEffect>
                                    <p:anim calcmode="lin" valueType="num">
                                      <p:cBhvr>
                                        <p:cTn id="14" dur="2000" fill="hold"/>
                                        <p:tgtEl>
                                          <p:spTgt spid="17416"/>
                                        </p:tgtEl>
                                        <p:attrNameLst>
                                          <p:attrName>style.rotation</p:attrName>
                                        </p:attrNameLst>
                                      </p:cBhvr>
                                      <p:tavLst>
                                        <p:tav tm="0">
                                          <p:val>
                                            <p:fltVal val="720"/>
                                          </p:val>
                                        </p:tav>
                                        <p:tav tm="100000">
                                          <p:val>
                                            <p:fltVal val="0"/>
                                          </p:val>
                                        </p:tav>
                                      </p:tavLst>
                                    </p:anim>
                                    <p:anim calcmode="lin" valueType="num">
                                      <p:cBhvr>
                                        <p:cTn id="15" dur="2000" fill="hold"/>
                                        <p:tgtEl>
                                          <p:spTgt spid="17416"/>
                                        </p:tgtEl>
                                        <p:attrNameLst>
                                          <p:attrName>ppt_h</p:attrName>
                                        </p:attrNameLst>
                                      </p:cBhvr>
                                      <p:tavLst>
                                        <p:tav tm="0">
                                          <p:val>
                                            <p:fltVal val="0"/>
                                          </p:val>
                                        </p:tav>
                                        <p:tav tm="100000">
                                          <p:val>
                                            <p:strVal val="#ppt_h"/>
                                          </p:val>
                                        </p:tav>
                                      </p:tavLst>
                                    </p:anim>
                                    <p:anim calcmode="lin" valueType="num">
                                      <p:cBhvr>
                                        <p:cTn id="16" dur="2000" fill="hold"/>
                                        <p:tgtEl>
                                          <p:spTgt spid="17416"/>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7412"/>
                                        </p:tgtEl>
                                        <p:attrNameLst>
                                          <p:attrName>style.visibility</p:attrName>
                                        </p:attrNameLst>
                                      </p:cBhvr>
                                      <p:to>
                                        <p:strVal val="visible"/>
                                      </p:to>
                                    </p:set>
                                    <p:animEffect transition="in" filter="fade">
                                      <p:cBhvr>
                                        <p:cTn id="19" dur="2000"/>
                                        <p:tgtEl>
                                          <p:spTgt spid="17412"/>
                                        </p:tgtEl>
                                      </p:cBhvr>
                                    </p:animEffect>
                                    <p:anim calcmode="lin" valueType="num">
                                      <p:cBhvr>
                                        <p:cTn id="20" dur="2000" fill="hold"/>
                                        <p:tgtEl>
                                          <p:spTgt spid="17412"/>
                                        </p:tgtEl>
                                        <p:attrNameLst>
                                          <p:attrName>style.rotation</p:attrName>
                                        </p:attrNameLst>
                                      </p:cBhvr>
                                      <p:tavLst>
                                        <p:tav tm="0">
                                          <p:val>
                                            <p:fltVal val="720"/>
                                          </p:val>
                                        </p:tav>
                                        <p:tav tm="100000">
                                          <p:val>
                                            <p:fltVal val="0"/>
                                          </p:val>
                                        </p:tav>
                                      </p:tavLst>
                                    </p:anim>
                                    <p:anim calcmode="lin" valueType="num">
                                      <p:cBhvr>
                                        <p:cTn id="21" dur="2000" fill="hold"/>
                                        <p:tgtEl>
                                          <p:spTgt spid="17412"/>
                                        </p:tgtEl>
                                        <p:attrNameLst>
                                          <p:attrName>ppt_h</p:attrName>
                                        </p:attrNameLst>
                                      </p:cBhvr>
                                      <p:tavLst>
                                        <p:tav tm="0">
                                          <p:val>
                                            <p:fltVal val="0"/>
                                          </p:val>
                                        </p:tav>
                                        <p:tav tm="100000">
                                          <p:val>
                                            <p:strVal val="#ppt_h"/>
                                          </p:val>
                                        </p:tav>
                                      </p:tavLst>
                                    </p:anim>
                                    <p:anim calcmode="lin" valueType="num">
                                      <p:cBhvr>
                                        <p:cTn id="22" dur="2000" fill="hold"/>
                                        <p:tgtEl>
                                          <p:spTgt spid="174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XYZ Affair</a:t>
            </a:r>
            <a:br>
              <a:rPr lang="en-US" b="1" smtClean="0">
                <a:solidFill>
                  <a:schemeClr val="tx1"/>
                </a:solidFill>
                <a:effectLst>
                  <a:outerShdw blurRad="38100" dist="38100" dir="2700000" algn="tl">
                    <a:srgbClr val="C0C0C0"/>
                  </a:outerShdw>
                </a:effectLst>
                <a:latin typeface="Dark Crystal" pitchFamily="2" charset="0"/>
              </a:rPr>
            </a:br>
            <a:r>
              <a:rPr lang="en-US" sz="3500" b="1" smtClean="0">
                <a:effectLst>
                  <a:outerShdw blurRad="38100" dist="38100" dir="2700000" algn="tl">
                    <a:srgbClr val="C0C0C0"/>
                  </a:outerShdw>
                </a:effectLst>
                <a:latin typeface="Dark Crystal" pitchFamily="2" charset="0"/>
              </a:rPr>
              <a:t>American Response</a:t>
            </a:r>
          </a:p>
        </p:txBody>
      </p:sp>
      <p:sp>
        <p:nvSpPr>
          <p:cNvPr id="19459" name="Rectangle 3"/>
          <p:cNvSpPr>
            <a:spLocks noGrp="1" noChangeArrowheads="1"/>
          </p:cNvSpPr>
          <p:nvPr>
            <p:ph type="body" idx="1"/>
          </p:nvPr>
        </p:nvSpPr>
        <p:spPr>
          <a:xfrm>
            <a:off x="762000" y="1752600"/>
            <a:ext cx="7620000" cy="4876800"/>
          </a:xfrm>
        </p:spPr>
        <p:txBody>
          <a:bodyPr/>
          <a:lstStyle/>
          <a:p>
            <a:pPr eaLnBrk="1" hangingPunct="1">
              <a:defRPr/>
            </a:pPr>
            <a:r>
              <a:rPr lang="en-US" b="1" smtClean="0">
                <a:cs typeface="Times New Roman" pitchFamily="18" charset="0"/>
              </a:rPr>
              <a:t>Congress </a:t>
            </a:r>
            <a:r>
              <a:rPr lang="en-US" b="1" u="sng" smtClean="0">
                <a:solidFill>
                  <a:schemeClr val="tx1"/>
                </a:solidFill>
                <a:effectLst>
                  <a:outerShdw blurRad="38100" dist="38100" dir="2700000" algn="tl">
                    <a:srgbClr val="C0C0C0"/>
                  </a:outerShdw>
                </a:effectLst>
                <a:cs typeface="Times New Roman" pitchFamily="18" charset="0"/>
              </a:rPr>
              <a:t>ends the French alliance</a:t>
            </a:r>
            <a:r>
              <a:rPr lang="en-US" b="1" smtClean="0">
                <a:cs typeface="Times New Roman" pitchFamily="18" charset="0"/>
              </a:rPr>
              <a:t>.</a:t>
            </a:r>
          </a:p>
          <a:p>
            <a:pPr eaLnBrk="1" hangingPunct="1">
              <a:defRPr/>
            </a:pPr>
            <a:r>
              <a:rPr lang="en-US" b="1" smtClean="0">
                <a:cs typeface="Times New Roman" pitchFamily="18" charset="0"/>
              </a:rPr>
              <a:t>Creation of a naval department.</a:t>
            </a:r>
          </a:p>
          <a:p>
            <a:pPr eaLnBrk="1" hangingPunct="1">
              <a:defRPr/>
            </a:pPr>
            <a:r>
              <a:rPr lang="en-US" b="1" smtClean="0">
                <a:cs typeface="Times New Roman" pitchFamily="18" charset="0"/>
              </a:rPr>
              <a:t>Congress appropriates money to triple the size of the army and build </a:t>
            </a:r>
            <a:r>
              <a:rPr lang="en-US" b="1" u="sng" smtClean="0">
                <a:solidFill>
                  <a:schemeClr val="tx1"/>
                </a:solidFill>
                <a:effectLst>
                  <a:outerShdw blurRad="38100" dist="38100" dir="2700000" algn="tl">
                    <a:srgbClr val="C0C0C0"/>
                  </a:outerShdw>
                </a:effectLst>
                <a:cs typeface="Times New Roman" pitchFamily="18" charset="0"/>
              </a:rPr>
              <a:t>40 warships</a:t>
            </a:r>
            <a:r>
              <a:rPr lang="en-US" b="1" smtClean="0">
                <a:cs typeface="Times New Roman" pitchFamily="18" charset="0"/>
              </a:rPr>
              <a:t>.</a:t>
            </a:r>
          </a:p>
          <a:p>
            <a:pPr eaLnBrk="1" hangingPunct="1">
              <a:defRPr/>
            </a:pPr>
            <a:r>
              <a:rPr lang="en-US" b="1" smtClean="0">
                <a:cs typeface="Times New Roman" pitchFamily="18" charset="0"/>
              </a:rPr>
              <a:t>Washington </a:t>
            </a:r>
            <a:r>
              <a:rPr lang="en-US" b="1" u="sng" smtClean="0">
                <a:solidFill>
                  <a:schemeClr val="tx1"/>
                </a:solidFill>
                <a:effectLst>
                  <a:outerShdw blurRad="38100" dist="38100" dir="2700000" algn="tl">
                    <a:srgbClr val="C0C0C0"/>
                  </a:outerShdw>
                </a:effectLst>
                <a:cs typeface="Times New Roman" pitchFamily="18" charset="0"/>
              </a:rPr>
              <a:t>comes out of retirement</a:t>
            </a:r>
            <a:r>
              <a:rPr lang="en-US" b="1" smtClean="0">
                <a:cs typeface="Times New Roman" pitchFamily="18" charset="0"/>
              </a:rPr>
              <a:t> to lead the American forces.</a:t>
            </a:r>
          </a:p>
          <a:p>
            <a:pPr eaLnBrk="1" hangingPunct="1">
              <a:defRPr/>
            </a:pPr>
            <a:r>
              <a:rPr lang="en-US" b="1" smtClean="0">
                <a:cs typeface="Times New Roman" pitchFamily="18" charset="0"/>
              </a:rPr>
              <a:t>American </a:t>
            </a:r>
            <a:r>
              <a:rPr lang="en-US" b="1" u="sng" smtClean="0">
                <a:solidFill>
                  <a:schemeClr val="tx1"/>
                </a:solidFill>
                <a:effectLst>
                  <a:outerShdw blurRad="38100" dist="38100" dir="2700000" algn="tl">
                    <a:srgbClr val="C0C0C0"/>
                  </a:outerShdw>
                </a:effectLst>
                <a:cs typeface="Times New Roman" pitchFamily="18" charset="0"/>
              </a:rPr>
              <a:t>privateers </a:t>
            </a:r>
            <a:r>
              <a:rPr lang="en-US" b="1" smtClean="0">
                <a:cs typeface="Times New Roman" pitchFamily="18" charset="0"/>
              </a:rPr>
              <a:t>attack French shipping.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anim calcmode="lin" valueType="num">
                                      <p:cBhvr>
                                        <p:cTn id="8" dur="2000" fill="hold"/>
                                        <p:tgtEl>
                                          <p:spTgt spid="19458"/>
                                        </p:tgtEl>
                                        <p:attrNameLst>
                                          <p:attrName>style.rotation</p:attrName>
                                        </p:attrNameLst>
                                      </p:cBhvr>
                                      <p:tavLst>
                                        <p:tav tm="0">
                                          <p:val>
                                            <p:fltVal val="720"/>
                                          </p:val>
                                        </p:tav>
                                        <p:tav tm="100000">
                                          <p:val>
                                            <p:fltVal val="0"/>
                                          </p:val>
                                        </p:tav>
                                      </p:tavLst>
                                    </p:anim>
                                    <p:anim calcmode="lin" valueType="num">
                                      <p:cBhvr>
                                        <p:cTn id="9" dur="2000" fill="hold"/>
                                        <p:tgtEl>
                                          <p:spTgt spid="19458"/>
                                        </p:tgtEl>
                                        <p:attrNameLst>
                                          <p:attrName>ppt_h</p:attrName>
                                        </p:attrNameLst>
                                      </p:cBhvr>
                                      <p:tavLst>
                                        <p:tav tm="0">
                                          <p:val>
                                            <p:fltVal val="0"/>
                                          </p:val>
                                        </p:tav>
                                        <p:tav tm="100000">
                                          <p:val>
                                            <p:strVal val="#ppt_h"/>
                                          </p:val>
                                        </p:tav>
                                      </p:tavLst>
                                    </p:anim>
                                    <p:anim calcmode="lin" valueType="num">
                                      <p:cBhvr>
                                        <p:cTn id="10" dur="2000" fill="hold"/>
                                        <p:tgtEl>
                                          <p:spTgt spid="1945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9459"/>
                                        </p:tgtEl>
                                        <p:attrNameLst>
                                          <p:attrName>style.visibility</p:attrName>
                                        </p:attrNameLst>
                                      </p:cBhvr>
                                      <p:to>
                                        <p:strVal val="visible"/>
                                      </p:to>
                                    </p:set>
                                    <p:animEffect transition="in" filter="fade">
                                      <p:cBhvr>
                                        <p:cTn id="13" dur="2000"/>
                                        <p:tgtEl>
                                          <p:spTgt spid="19459"/>
                                        </p:tgtEl>
                                      </p:cBhvr>
                                    </p:animEffect>
                                    <p:anim calcmode="lin" valueType="num">
                                      <p:cBhvr>
                                        <p:cTn id="14" dur="2000" fill="hold"/>
                                        <p:tgtEl>
                                          <p:spTgt spid="19459"/>
                                        </p:tgtEl>
                                        <p:attrNameLst>
                                          <p:attrName>style.rotation</p:attrName>
                                        </p:attrNameLst>
                                      </p:cBhvr>
                                      <p:tavLst>
                                        <p:tav tm="0">
                                          <p:val>
                                            <p:fltVal val="720"/>
                                          </p:val>
                                        </p:tav>
                                        <p:tav tm="100000">
                                          <p:val>
                                            <p:fltVal val="0"/>
                                          </p:val>
                                        </p:tav>
                                      </p:tavLst>
                                    </p:anim>
                                    <p:anim calcmode="lin" valueType="num">
                                      <p:cBhvr>
                                        <p:cTn id="15" dur="2000" fill="hold"/>
                                        <p:tgtEl>
                                          <p:spTgt spid="19459"/>
                                        </p:tgtEl>
                                        <p:attrNameLst>
                                          <p:attrName>ppt_h</p:attrName>
                                        </p:attrNameLst>
                                      </p:cBhvr>
                                      <p:tavLst>
                                        <p:tav tm="0">
                                          <p:val>
                                            <p:fltVal val="0"/>
                                          </p:val>
                                        </p:tav>
                                        <p:tav tm="100000">
                                          <p:val>
                                            <p:strVal val="#ppt_h"/>
                                          </p:val>
                                        </p:tav>
                                      </p:tavLst>
                                    </p:anim>
                                    <p:anim calcmode="lin" valueType="num">
                                      <p:cBhvr>
                                        <p:cTn id="16" dur="2000" fill="hold"/>
                                        <p:tgtEl>
                                          <p:spTgt spid="1945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3" name="Star Wars-- Come to W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The Alien &amp; Sedition Acts</a:t>
            </a:r>
            <a:endParaRPr lang="en-US" sz="3500" b="1" smtClean="0">
              <a:effectLst>
                <a:outerShdw blurRad="38100" dist="38100" dir="2700000" algn="tl">
                  <a:srgbClr val="C0C0C0"/>
                </a:outerShdw>
              </a:effectLst>
              <a:latin typeface="Dark Crystal" pitchFamily="2" charset="0"/>
            </a:endParaRPr>
          </a:p>
        </p:txBody>
      </p:sp>
      <p:sp>
        <p:nvSpPr>
          <p:cNvPr id="21507" name="Rectangle 3"/>
          <p:cNvSpPr>
            <a:spLocks noGrp="1" noChangeArrowheads="1"/>
          </p:cNvSpPr>
          <p:nvPr>
            <p:ph type="body" idx="1"/>
          </p:nvPr>
        </p:nvSpPr>
        <p:spPr>
          <a:xfrm>
            <a:off x="4392875" y="1295400"/>
            <a:ext cx="4038600" cy="3200400"/>
          </a:xfrm>
        </p:spPr>
        <p:txBody>
          <a:bodyPr/>
          <a:lstStyle/>
          <a:p>
            <a:pPr eaLnBrk="1" hangingPunct="1"/>
            <a:r>
              <a:rPr lang="en-US" sz="2900" b="1" dirty="0" smtClean="0">
                <a:cs typeface="Times New Roman" pitchFamily="18" charset="0"/>
              </a:rPr>
              <a:t>Aimed at keeping refugees from both sides of the French Revolution from having an influence on the American government, and perhaps more importantly quieting the Dem-Republicans.  </a:t>
            </a:r>
          </a:p>
        </p:txBody>
      </p:sp>
      <p:sp>
        <p:nvSpPr>
          <p:cNvPr id="21508" name="Text Box 4"/>
          <p:cNvSpPr txBox="1">
            <a:spLocks noChangeArrowheads="1"/>
          </p:cNvSpPr>
          <p:nvPr/>
        </p:nvSpPr>
        <p:spPr bwMode="auto">
          <a:xfrm>
            <a:off x="457200" y="5029200"/>
            <a:ext cx="4114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400" b="1">
                <a:latin typeface="Copperplate Gothic Bold" pitchFamily="34" charset="0"/>
                <a:cs typeface="Times New Roman" pitchFamily="18" charset="0"/>
              </a:rPr>
              <a:t>American Response to XYZ Affair</a:t>
            </a:r>
          </a:p>
          <a:p>
            <a:pPr algn="ctr" eaLnBrk="1" hangingPunct="1">
              <a:spcBef>
                <a:spcPct val="50000"/>
              </a:spcBef>
            </a:pPr>
            <a:r>
              <a:rPr lang="en-US" sz="800">
                <a:latin typeface="Times New Roman" pitchFamily="18" charset="0"/>
                <a:cs typeface="Times New Roman" pitchFamily="18" charset="0"/>
              </a:rPr>
              <a:t>http://www.mariner.org/usnavy/images_content/fullsize/05f_E323A42ConstlInsurgente.jpg</a:t>
            </a:r>
          </a:p>
        </p:txBody>
      </p:sp>
      <p:pic>
        <p:nvPicPr>
          <p:cNvPr id="21510" name="Picture 6" descr="05f_E323A42ConstlInsurg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438400"/>
            <a:ext cx="37433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edg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150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1506"/>
                                        </p:tgtEl>
                                        <p:attrNameLst>
                                          <p:attrName>ppt_y</p:attrName>
                                        </p:attrNameLst>
                                      </p:cBhvr>
                                      <p:tavLst>
                                        <p:tav tm="0">
                                          <p:val>
                                            <p:strVal val="#ppt_y"/>
                                          </p:val>
                                        </p:tav>
                                        <p:tav tm="100000">
                                          <p:val>
                                            <p:strVal val="#ppt_y"/>
                                          </p:val>
                                        </p:tav>
                                      </p:tavLst>
                                    </p:anim>
                                    <p:animEffect transition="in" filter="fade">
                                      <p:cBhvr>
                                        <p:cTn id="10" dur="1000"/>
                                        <p:tgtEl>
                                          <p:spTgt spid="21506"/>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21507"/>
                                        </p:tgtEl>
                                        <p:attrNameLst>
                                          <p:attrName>style.visibility</p:attrName>
                                        </p:attrNameLst>
                                      </p:cBhvr>
                                      <p:to>
                                        <p:strVal val="visible"/>
                                      </p:to>
                                    </p:set>
                                    <p:anim calcmode="lin" valueType="num">
                                      <p:cBhvr>
                                        <p:cTn id="13" dur="1000" fill="hold"/>
                                        <p:tgtEl>
                                          <p:spTgt spid="2150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21507"/>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21507"/>
                                        </p:tgtEl>
                                        <p:attrNameLst>
                                          <p:attrName>ppt_y</p:attrName>
                                        </p:attrNameLst>
                                      </p:cBhvr>
                                      <p:tavLst>
                                        <p:tav tm="0">
                                          <p:val>
                                            <p:strVal val="#ppt_y"/>
                                          </p:val>
                                        </p:tav>
                                        <p:tav tm="100000">
                                          <p:val>
                                            <p:strVal val="#ppt_y"/>
                                          </p:val>
                                        </p:tav>
                                      </p:tavLst>
                                    </p:anim>
                                    <p:animEffect transition="in" filter="fade">
                                      <p:cBhvr>
                                        <p:cTn id="16" dur="1000"/>
                                        <p:tgtEl>
                                          <p:spTgt spid="21507"/>
                                        </p:tgtEl>
                                      </p:cBhvr>
                                    </p:animEffect>
                                  </p:childTnLst>
                                  <p:subTnLst>
                                    <p:audio>
                                      <p:cMediaNode>
                                        <p:cTn display="0" masterRel="sameClick">
                                          <p:stCondLst>
                                            <p:cond evt="begin" delay="0">
                                              <p:tn val="11"/>
                                            </p:cond>
                                          </p:stCondLst>
                                          <p:endCondLst>
                                            <p:cond evt="onStopAudio" delay="0">
                                              <p:tgtEl>
                                                <p:sldTgt/>
                                              </p:tgtEl>
                                            </p:cond>
                                          </p:endCondLst>
                                        </p:cTn>
                                        <p:tgtEl>
                                          <p:sndTgt r:embed="rId3" name="Star Wars-- Influence.wav"/>
                                        </p:tgtEl>
                                      </p:cMediaNode>
                                    </p:audio>
                                  </p:subTnLst>
                                </p:cTn>
                              </p:par>
                              <p:par>
                                <p:cTn id="17" presetID="48" presetClass="entr" presetSubtype="0" accel="50000" fill="hold" nodeType="withEffect">
                                  <p:stCondLst>
                                    <p:cond delay="0"/>
                                  </p:stCondLst>
                                  <p:childTnLst>
                                    <p:set>
                                      <p:cBhvr>
                                        <p:cTn id="18" dur="1" fill="hold">
                                          <p:stCondLst>
                                            <p:cond delay="0"/>
                                          </p:stCondLst>
                                        </p:cTn>
                                        <p:tgtEl>
                                          <p:spTgt spid="21510"/>
                                        </p:tgtEl>
                                        <p:attrNameLst>
                                          <p:attrName>style.visibility</p:attrName>
                                        </p:attrNameLst>
                                      </p:cBhvr>
                                      <p:to>
                                        <p:strVal val="visible"/>
                                      </p:to>
                                    </p:set>
                                    <p:anim calcmode="lin" valueType="num">
                                      <p:cBhvr>
                                        <p:cTn id="19" dur="1000" fill="hold"/>
                                        <p:tgtEl>
                                          <p:spTgt spid="215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21510"/>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21510"/>
                                        </p:tgtEl>
                                        <p:attrNameLst>
                                          <p:attrName>ppt_y</p:attrName>
                                        </p:attrNameLst>
                                      </p:cBhvr>
                                      <p:tavLst>
                                        <p:tav tm="0">
                                          <p:val>
                                            <p:strVal val="#ppt_y"/>
                                          </p:val>
                                        </p:tav>
                                        <p:tav tm="100000">
                                          <p:val>
                                            <p:strVal val="#ppt_y"/>
                                          </p:val>
                                        </p:tav>
                                      </p:tavLst>
                                    </p:anim>
                                    <p:animEffect transition="in" filter="fade">
                                      <p:cBhvr>
                                        <p:cTn id="22" dur="1000"/>
                                        <p:tgtEl>
                                          <p:spTgt spid="21510"/>
                                        </p:tgtEl>
                                      </p:cBhvr>
                                    </p:animEffect>
                                  </p:childTnLst>
                                </p:cTn>
                              </p:par>
                              <p:par>
                                <p:cTn id="23" presetID="48" presetClass="entr" presetSubtype="0" accel="50000" fill="hold" grpId="0" nodeType="withEffect">
                                  <p:stCondLst>
                                    <p:cond delay="0"/>
                                  </p:stCondLst>
                                  <p:childTnLst>
                                    <p:set>
                                      <p:cBhvr>
                                        <p:cTn id="24" dur="1" fill="hold">
                                          <p:stCondLst>
                                            <p:cond delay="0"/>
                                          </p:stCondLst>
                                        </p:cTn>
                                        <p:tgtEl>
                                          <p:spTgt spid="21508"/>
                                        </p:tgtEl>
                                        <p:attrNameLst>
                                          <p:attrName>style.visibility</p:attrName>
                                        </p:attrNameLst>
                                      </p:cBhvr>
                                      <p:to>
                                        <p:strVal val="visible"/>
                                      </p:to>
                                    </p:set>
                                    <p:anim calcmode="lin" valueType="num">
                                      <p:cBhvr>
                                        <p:cTn id="25" dur="1000" fill="hold"/>
                                        <p:tgtEl>
                                          <p:spTgt spid="2150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21508"/>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21508"/>
                                        </p:tgtEl>
                                        <p:attrNameLst>
                                          <p:attrName>ppt_y</p:attrName>
                                        </p:attrNameLst>
                                      </p:cBhvr>
                                      <p:tavLst>
                                        <p:tav tm="0">
                                          <p:val>
                                            <p:strVal val="#ppt_y"/>
                                          </p:val>
                                        </p:tav>
                                        <p:tav tm="100000">
                                          <p:val>
                                            <p:strVal val="#ppt_y"/>
                                          </p:val>
                                        </p:tav>
                                      </p:tavLst>
                                    </p:anim>
                                    <p:animEffect transition="in" filter="fade">
                                      <p:cBhvr>
                                        <p:cTn id="28" dur="1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p:bldP spid="2150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The Alien &amp; Sedition Acts</a:t>
            </a:r>
            <a:br>
              <a:rPr lang="en-US" b="1" smtClean="0">
                <a:solidFill>
                  <a:schemeClr val="tx1"/>
                </a:solidFill>
                <a:effectLst>
                  <a:outerShdw blurRad="38100" dist="38100" dir="2700000" algn="tl">
                    <a:srgbClr val="C0C0C0"/>
                  </a:outerShdw>
                </a:effectLst>
                <a:latin typeface="Dark Crystal" pitchFamily="2" charset="0"/>
              </a:rPr>
            </a:br>
            <a:r>
              <a:rPr lang="en-US" sz="3500" b="1" u="sng" smtClean="0">
                <a:solidFill>
                  <a:schemeClr val="bg1"/>
                </a:solidFill>
                <a:effectLst>
                  <a:outerShdw blurRad="38100" dist="38100" dir="2700000" algn="tl">
                    <a:srgbClr val="C0C0C0"/>
                  </a:outerShdw>
                </a:effectLst>
                <a:latin typeface="Dark Crystal" pitchFamily="2" charset="0"/>
              </a:rPr>
              <a:t>The Alien Acts</a:t>
            </a:r>
          </a:p>
        </p:txBody>
      </p:sp>
      <p:sp>
        <p:nvSpPr>
          <p:cNvPr id="22531" name="Rectangle 3"/>
          <p:cNvSpPr>
            <a:spLocks noGrp="1" noChangeArrowheads="1"/>
          </p:cNvSpPr>
          <p:nvPr>
            <p:ph type="body" idx="1"/>
          </p:nvPr>
        </p:nvSpPr>
        <p:spPr>
          <a:xfrm>
            <a:off x="685800" y="1600200"/>
            <a:ext cx="4495800" cy="5105400"/>
          </a:xfrm>
        </p:spPr>
        <p:txBody>
          <a:bodyPr/>
          <a:lstStyle/>
          <a:p>
            <a:pPr eaLnBrk="1" hangingPunct="1">
              <a:defRPr/>
            </a:pPr>
            <a:r>
              <a:rPr lang="en-US" sz="2500" b="1" u="sng" smtClean="0">
                <a:solidFill>
                  <a:schemeClr val="tx1"/>
                </a:solidFill>
                <a:effectLst>
                  <a:outerShdw blurRad="38100" dist="38100" dir="2700000" algn="tl">
                    <a:srgbClr val="C0C0C0"/>
                  </a:outerShdw>
                </a:effectLst>
                <a:cs typeface="Times New Roman" pitchFamily="18" charset="0"/>
              </a:rPr>
              <a:t>Naturalization Act</a:t>
            </a:r>
            <a:r>
              <a:rPr lang="en-US" sz="2500" b="1" smtClean="0">
                <a:cs typeface="Times New Roman" pitchFamily="18" charset="0"/>
              </a:rPr>
              <a:t>.</a:t>
            </a:r>
          </a:p>
          <a:p>
            <a:pPr lvl="1" eaLnBrk="1" hangingPunct="1">
              <a:defRPr/>
            </a:pPr>
            <a:r>
              <a:rPr lang="en-US" sz="2100" b="1" smtClean="0">
                <a:cs typeface="Times New Roman" pitchFamily="18" charset="0"/>
              </a:rPr>
              <a:t>Increased the eligibility for citizenship from </a:t>
            </a:r>
            <a:r>
              <a:rPr lang="en-US" sz="2100" b="1" u="sng" smtClean="0">
                <a:solidFill>
                  <a:schemeClr val="tx1"/>
                </a:solidFill>
                <a:effectLst>
                  <a:outerShdw blurRad="38100" dist="38100" dir="2700000" algn="tl">
                    <a:srgbClr val="C0C0C0"/>
                  </a:outerShdw>
                </a:effectLst>
                <a:cs typeface="Times New Roman" pitchFamily="18" charset="0"/>
              </a:rPr>
              <a:t>5 to 14 years</a:t>
            </a:r>
            <a:r>
              <a:rPr lang="en-US" sz="2100" b="1" smtClean="0">
                <a:cs typeface="Times New Roman" pitchFamily="18" charset="0"/>
              </a:rPr>
              <a:t>.</a:t>
            </a:r>
          </a:p>
          <a:p>
            <a:pPr eaLnBrk="1" hangingPunct="1">
              <a:defRPr/>
            </a:pPr>
            <a:r>
              <a:rPr lang="en-US" sz="2500" b="1" smtClean="0">
                <a:cs typeface="Times New Roman" pitchFamily="18" charset="0"/>
              </a:rPr>
              <a:t>Alien Enemies Act.</a:t>
            </a:r>
          </a:p>
          <a:p>
            <a:pPr lvl="1" eaLnBrk="1" hangingPunct="1">
              <a:defRPr/>
            </a:pPr>
            <a:r>
              <a:rPr lang="en-US" sz="2100" b="1" smtClean="0">
                <a:cs typeface="Times New Roman" pitchFamily="18" charset="0"/>
              </a:rPr>
              <a:t>Gave the </a:t>
            </a:r>
            <a:r>
              <a:rPr lang="en-US" sz="2100" b="1" u="sng" smtClean="0">
                <a:solidFill>
                  <a:schemeClr val="tx1"/>
                </a:solidFill>
                <a:effectLst>
                  <a:outerShdw blurRad="38100" dist="38100" dir="2700000" algn="tl">
                    <a:srgbClr val="C0C0C0"/>
                  </a:outerShdw>
                </a:effectLst>
                <a:cs typeface="Times New Roman" pitchFamily="18" charset="0"/>
              </a:rPr>
              <a:t>President the power to arrest or expel enemies in times of "declared war."</a:t>
            </a:r>
          </a:p>
          <a:p>
            <a:pPr eaLnBrk="1" hangingPunct="1">
              <a:defRPr/>
            </a:pPr>
            <a:r>
              <a:rPr lang="en-US" sz="2500" b="1" smtClean="0">
                <a:cs typeface="Times New Roman" pitchFamily="18" charset="0"/>
              </a:rPr>
              <a:t>Alien Act.</a:t>
            </a:r>
          </a:p>
          <a:p>
            <a:pPr lvl="1" eaLnBrk="1" hangingPunct="1">
              <a:defRPr/>
            </a:pPr>
            <a:r>
              <a:rPr lang="en-US" sz="2100" b="1" smtClean="0">
                <a:cs typeface="Times New Roman" pitchFamily="18" charset="0"/>
              </a:rPr>
              <a:t>President can expel all aliens deemed "</a:t>
            </a:r>
            <a:r>
              <a:rPr lang="en-US" sz="2100" b="1" u="sng" smtClean="0">
                <a:solidFill>
                  <a:schemeClr val="tx1"/>
                </a:solidFill>
                <a:effectLst>
                  <a:outerShdw blurRad="38100" dist="38100" dir="2700000" algn="tl">
                    <a:srgbClr val="C0C0C0"/>
                  </a:outerShdw>
                </a:effectLst>
                <a:cs typeface="Times New Roman" pitchFamily="18" charset="0"/>
              </a:rPr>
              <a:t>dangerous to the peace and safety of the United States</a:t>
            </a:r>
            <a:r>
              <a:rPr lang="en-US" sz="2100" b="1" smtClean="0">
                <a:cs typeface="Times New Roman" pitchFamily="18" charset="0"/>
              </a:rPr>
              <a:t>." </a:t>
            </a:r>
          </a:p>
        </p:txBody>
      </p:sp>
      <p:sp>
        <p:nvSpPr>
          <p:cNvPr id="22532" name="Text Box 4"/>
          <p:cNvSpPr txBox="1">
            <a:spLocks noChangeArrowheads="1"/>
          </p:cNvSpPr>
          <p:nvPr/>
        </p:nvSpPr>
        <p:spPr bwMode="auto">
          <a:xfrm>
            <a:off x="5029200" y="5715000"/>
            <a:ext cx="3276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400" b="1">
                <a:latin typeface="Copperplate Gothic Bold" pitchFamily="34" charset="0"/>
                <a:cs typeface="Times New Roman" pitchFamily="18" charset="0"/>
              </a:rPr>
              <a:t>The Alien Act</a:t>
            </a:r>
          </a:p>
          <a:p>
            <a:pPr algn="ctr" eaLnBrk="1" hangingPunct="1">
              <a:spcBef>
                <a:spcPct val="50000"/>
              </a:spcBef>
            </a:pPr>
            <a:r>
              <a:rPr lang="en-US" sz="800">
                <a:latin typeface="Times New Roman" pitchFamily="18" charset="0"/>
                <a:cs typeface="Times New Roman" pitchFamily="18" charset="0"/>
              </a:rPr>
              <a:t>http://www.historicaldocuments.com/AlienandSeditionActs1.jpg</a:t>
            </a:r>
          </a:p>
        </p:txBody>
      </p:sp>
      <p:pic>
        <p:nvPicPr>
          <p:cNvPr id="22534" name="Picture 6" descr="AlienandSeditionAct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676400"/>
            <a:ext cx="3206750"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253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2530"/>
                                        </p:tgtEl>
                                        <p:attrNameLst>
                                          <p:attrName>ppt_y</p:attrName>
                                        </p:attrNameLst>
                                      </p:cBhvr>
                                      <p:tavLst>
                                        <p:tav tm="0">
                                          <p:val>
                                            <p:strVal val="#ppt_y"/>
                                          </p:val>
                                        </p:tav>
                                        <p:tav tm="100000">
                                          <p:val>
                                            <p:strVal val="#ppt_y"/>
                                          </p:val>
                                        </p:tav>
                                      </p:tavLst>
                                    </p:anim>
                                    <p:animEffect transition="in" filter="fade">
                                      <p:cBhvr>
                                        <p:cTn id="10" dur="1000"/>
                                        <p:tgtEl>
                                          <p:spTgt spid="22530"/>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22531"/>
                                        </p:tgtEl>
                                        <p:attrNameLst>
                                          <p:attrName>style.visibility</p:attrName>
                                        </p:attrNameLst>
                                      </p:cBhvr>
                                      <p:to>
                                        <p:strVal val="visible"/>
                                      </p:to>
                                    </p:set>
                                    <p:anim calcmode="lin" valueType="num">
                                      <p:cBhvr>
                                        <p:cTn id="13" dur="1000" fill="hold"/>
                                        <p:tgtEl>
                                          <p:spTgt spid="2253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22531"/>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22531"/>
                                        </p:tgtEl>
                                        <p:attrNameLst>
                                          <p:attrName>ppt_y</p:attrName>
                                        </p:attrNameLst>
                                      </p:cBhvr>
                                      <p:tavLst>
                                        <p:tav tm="0">
                                          <p:val>
                                            <p:strVal val="#ppt_y"/>
                                          </p:val>
                                        </p:tav>
                                        <p:tav tm="100000">
                                          <p:val>
                                            <p:strVal val="#ppt_y"/>
                                          </p:val>
                                        </p:tav>
                                      </p:tavLst>
                                    </p:anim>
                                    <p:animEffect transition="in" filter="fade">
                                      <p:cBhvr>
                                        <p:cTn id="16" dur="1000"/>
                                        <p:tgtEl>
                                          <p:spTgt spid="22531"/>
                                        </p:tgtEl>
                                      </p:cBhvr>
                                    </p:animEffect>
                                  </p:childTnLst>
                                  <p:subTnLst>
                                    <p:audio>
                                      <p:cMediaNode>
                                        <p:cTn display="0" masterRel="sameClick">
                                          <p:stCondLst>
                                            <p:cond evt="begin" delay="0">
                                              <p:tn val="11"/>
                                            </p:cond>
                                          </p:stCondLst>
                                          <p:endCondLst>
                                            <p:cond evt="onStopAudio" delay="0">
                                              <p:tgtEl>
                                                <p:sldTgt/>
                                              </p:tgtEl>
                                            </p:cond>
                                          </p:endCondLst>
                                        </p:cTn>
                                        <p:tgtEl>
                                          <p:sndTgt r:embed="rId3" name="Black Adder-- Enemy.wav"/>
                                        </p:tgtEl>
                                      </p:cMediaNode>
                                    </p:audio>
                                  </p:subTnLst>
                                </p:cTn>
                              </p:par>
                              <p:par>
                                <p:cTn id="17" presetID="48" presetClass="entr" presetSubtype="0" accel="50000" fill="hold" nodeType="withEffect">
                                  <p:stCondLst>
                                    <p:cond delay="0"/>
                                  </p:stCondLst>
                                  <p:childTnLst>
                                    <p:set>
                                      <p:cBhvr>
                                        <p:cTn id="18" dur="1" fill="hold">
                                          <p:stCondLst>
                                            <p:cond delay="0"/>
                                          </p:stCondLst>
                                        </p:cTn>
                                        <p:tgtEl>
                                          <p:spTgt spid="22534"/>
                                        </p:tgtEl>
                                        <p:attrNameLst>
                                          <p:attrName>style.visibility</p:attrName>
                                        </p:attrNameLst>
                                      </p:cBhvr>
                                      <p:to>
                                        <p:strVal val="visible"/>
                                      </p:to>
                                    </p:set>
                                    <p:anim calcmode="lin" valueType="num">
                                      <p:cBhvr>
                                        <p:cTn id="19" dur="1000" fill="hold"/>
                                        <p:tgtEl>
                                          <p:spTgt spid="2253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22534"/>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22534"/>
                                        </p:tgtEl>
                                        <p:attrNameLst>
                                          <p:attrName>ppt_y</p:attrName>
                                        </p:attrNameLst>
                                      </p:cBhvr>
                                      <p:tavLst>
                                        <p:tav tm="0">
                                          <p:val>
                                            <p:strVal val="#ppt_y"/>
                                          </p:val>
                                        </p:tav>
                                        <p:tav tm="100000">
                                          <p:val>
                                            <p:strVal val="#ppt_y"/>
                                          </p:val>
                                        </p:tav>
                                      </p:tavLst>
                                    </p:anim>
                                    <p:animEffect transition="in" filter="fade">
                                      <p:cBhvr>
                                        <p:cTn id="22" dur="1000"/>
                                        <p:tgtEl>
                                          <p:spTgt spid="22534"/>
                                        </p:tgtEl>
                                      </p:cBhvr>
                                    </p:animEffect>
                                  </p:childTnLst>
                                </p:cTn>
                              </p:par>
                              <p:par>
                                <p:cTn id="23" presetID="48" presetClass="entr" presetSubtype="0" accel="50000" fill="hold" grpId="0" nodeType="withEffect">
                                  <p:stCondLst>
                                    <p:cond delay="0"/>
                                  </p:stCondLst>
                                  <p:childTnLst>
                                    <p:set>
                                      <p:cBhvr>
                                        <p:cTn id="24" dur="1" fill="hold">
                                          <p:stCondLst>
                                            <p:cond delay="0"/>
                                          </p:stCondLst>
                                        </p:cTn>
                                        <p:tgtEl>
                                          <p:spTgt spid="22532"/>
                                        </p:tgtEl>
                                        <p:attrNameLst>
                                          <p:attrName>style.visibility</p:attrName>
                                        </p:attrNameLst>
                                      </p:cBhvr>
                                      <p:to>
                                        <p:strVal val="visible"/>
                                      </p:to>
                                    </p:set>
                                    <p:anim calcmode="lin" valueType="num">
                                      <p:cBhvr>
                                        <p:cTn id="25" dur="1000" fill="hold"/>
                                        <p:tgtEl>
                                          <p:spTgt spid="2253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22532"/>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22532"/>
                                        </p:tgtEl>
                                        <p:attrNameLst>
                                          <p:attrName>ppt_y</p:attrName>
                                        </p:attrNameLst>
                                      </p:cBhvr>
                                      <p:tavLst>
                                        <p:tav tm="0">
                                          <p:val>
                                            <p:strVal val="#ppt_y"/>
                                          </p:val>
                                        </p:tav>
                                        <p:tav tm="100000">
                                          <p:val>
                                            <p:strVal val="#ppt_y"/>
                                          </p:val>
                                        </p:tav>
                                      </p:tavLst>
                                    </p:anim>
                                    <p:animEffect transition="in" filter="fade">
                                      <p:cBhvr>
                                        <p:cTn id="28" dur="1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p:bldP spid="225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The Alien &amp; Sedition Acts</a:t>
            </a:r>
            <a:br>
              <a:rPr lang="en-US" b="1" smtClean="0">
                <a:solidFill>
                  <a:schemeClr val="tx1"/>
                </a:solidFill>
                <a:effectLst>
                  <a:outerShdw blurRad="38100" dist="38100" dir="2700000" algn="tl">
                    <a:srgbClr val="C0C0C0"/>
                  </a:outerShdw>
                </a:effectLst>
                <a:latin typeface="Dark Crystal" pitchFamily="2" charset="0"/>
              </a:rPr>
            </a:br>
            <a:r>
              <a:rPr lang="en-US" sz="3500" b="1" u="sng" smtClean="0">
                <a:solidFill>
                  <a:schemeClr val="bg1"/>
                </a:solidFill>
                <a:effectLst>
                  <a:outerShdw blurRad="38100" dist="38100" dir="2700000" algn="tl">
                    <a:srgbClr val="C0C0C0"/>
                  </a:outerShdw>
                </a:effectLst>
                <a:latin typeface="Dark Crystal" pitchFamily="2" charset="0"/>
              </a:rPr>
              <a:t>The Sedition Act</a:t>
            </a:r>
          </a:p>
        </p:txBody>
      </p:sp>
      <p:sp>
        <p:nvSpPr>
          <p:cNvPr id="23555" name="Rectangle 3"/>
          <p:cNvSpPr>
            <a:spLocks noGrp="1" noChangeArrowheads="1"/>
          </p:cNvSpPr>
          <p:nvPr>
            <p:ph type="body" idx="1"/>
          </p:nvPr>
        </p:nvSpPr>
        <p:spPr>
          <a:xfrm>
            <a:off x="4648200" y="1905000"/>
            <a:ext cx="3810000" cy="4495800"/>
          </a:xfrm>
        </p:spPr>
        <p:txBody>
          <a:bodyPr/>
          <a:lstStyle/>
          <a:p>
            <a:pPr eaLnBrk="1" hangingPunct="1">
              <a:lnSpc>
                <a:spcPct val="90000"/>
              </a:lnSpc>
              <a:defRPr/>
            </a:pPr>
            <a:r>
              <a:rPr lang="en-US" sz="2900" b="1" smtClean="0">
                <a:cs typeface="Times New Roman" pitchFamily="18" charset="0"/>
              </a:rPr>
              <a:t>Made it a crime to "impede the operation of any law."</a:t>
            </a:r>
          </a:p>
          <a:p>
            <a:pPr lvl="1" eaLnBrk="1" hangingPunct="1">
              <a:lnSpc>
                <a:spcPct val="90000"/>
              </a:lnSpc>
              <a:defRPr/>
            </a:pPr>
            <a:r>
              <a:rPr lang="en-US" sz="2500" b="1" u="sng" smtClean="0">
                <a:solidFill>
                  <a:schemeClr val="tx1"/>
                </a:solidFill>
                <a:effectLst>
                  <a:outerShdw blurRad="38100" dist="38100" dir="2700000" algn="tl">
                    <a:srgbClr val="C0C0C0"/>
                  </a:outerShdw>
                </a:effectLst>
                <a:cs typeface="Times New Roman" pitchFamily="18" charset="0"/>
              </a:rPr>
              <a:t>Illegal to publish or speak</a:t>
            </a:r>
            <a:r>
              <a:rPr lang="en-US" sz="2500" b="1" smtClean="0">
                <a:cs typeface="Times New Roman" pitchFamily="18" charset="0"/>
              </a:rPr>
              <a:t> any "false, scandalous, and malicious" </a:t>
            </a:r>
            <a:r>
              <a:rPr lang="en-US" sz="2500" b="1" u="sng" smtClean="0">
                <a:solidFill>
                  <a:schemeClr val="tx1"/>
                </a:solidFill>
                <a:effectLst>
                  <a:outerShdw blurRad="38100" dist="38100" dir="2700000" algn="tl">
                    <a:srgbClr val="C0C0C0"/>
                  </a:outerShdw>
                </a:effectLst>
                <a:cs typeface="Times New Roman" pitchFamily="18" charset="0"/>
              </a:rPr>
              <a:t>criticism </a:t>
            </a:r>
            <a:r>
              <a:rPr lang="en-US" sz="2500" b="1" smtClean="0">
                <a:cs typeface="Times New Roman" pitchFamily="18" charset="0"/>
              </a:rPr>
              <a:t>of </a:t>
            </a:r>
            <a:r>
              <a:rPr lang="en-US" sz="2500" b="1" u="sng" smtClean="0">
                <a:solidFill>
                  <a:schemeClr val="tx1"/>
                </a:solidFill>
                <a:effectLst>
                  <a:outerShdw blurRad="38100" dist="38100" dir="2700000" algn="tl">
                    <a:srgbClr val="C0C0C0"/>
                  </a:outerShdw>
                </a:effectLst>
                <a:cs typeface="Times New Roman" pitchFamily="18" charset="0"/>
              </a:rPr>
              <a:t>high government officials</a:t>
            </a:r>
            <a:r>
              <a:rPr lang="en-US" sz="2500" b="1" smtClean="0">
                <a:cs typeface="Times New Roman" pitchFamily="18" charset="0"/>
              </a:rPr>
              <a:t>. </a:t>
            </a:r>
          </a:p>
        </p:txBody>
      </p:sp>
      <p:sp>
        <p:nvSpPr>
          <p:cNvPr id="23556" name="Text Box 4"/>
          <p:cNvSpPr txBox="1">
            <a:spLocks noChangeArrowheads="1"/>
          </p:cNvSpPr>
          <p:nvPr/>
        </p:nvSpPr>
        <p:spPr bwMode="auto">
          <a:xfrm>
            <a:off x="762000" y="5486400"/>
            <a:ext cx="388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sz="1400" b="1">
                <a:latin typeface="Copperplate Gothic Bold" pitchFamily="34" charset="0"/>
                <a:cs typeface="Times New Roman" pitchFamily="18" charset="0"/>
              </a:rPr>
              <a:t>A Fight in Congress </a:t>
            </a:r>
          </a:p>
          <a:p>
            <a:pPr algn="ctr" eaLnBrk="1" hangingPunct="1"/>
            <a:r>
              <a:rPr lang="en-US" sz="1400" b="1">
                <a:latin typeface="Copperplate Gothic Bold" pitchFamily="34" charset="0"/>
                <a:cs typeface="Times New Roman" pitchFamily="18" charset="0"/>
              </a:rPr>
              <a:t>Over the Sedition Act</a:t>
            </a:r>
          </a:p>
          <a:p>
            <a:pPr algn="ctr" eaLnBrk="1" hangingPunct="1"/>
            <a:r>
              <a:rPr lang="en-US" sz="800">
                <a:latin typeface="Times New Roman" pitchFamily="18" charset="0"/>
                <a:cs typeface="Times New Roman" pitchFamily="18" charset="0"/>
              </a:rPr>
              <a:t>http://www.apfn.net/MESSAGEBOARD/07-02-04/tjalien.jpg</a:t>
            </a:r>
          </a:p>
        </p:txBody>
      </p:sp>
      <p:pic>
        <p:nvPicPr>
          <p:cNvPr id="23559" name="Picture 7" descr="tjali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438400"/>
            <a:ext cx="4038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355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3554"/>
                                        </p:tgtEl>
                                        <p:attrNameLst>
                                          <p:attrName>ppt_y</p:attrName>
                                        </p:attrNameLst>
                                      </p:cBhvr>
                                      <p:tavLst>
                                        <p:tav tm="0">
                                          <p:val>
                                            <p:strVal val="#ppt_y"/>
                                          </p:val>
                                        </p:tav>
                                        <p:tav tm="100000">
                                          <p:val>
                                            <p:strVal val="#ppt_y"/>
                                          </p:val>
                                        </p:tav>
                                      </p:tavLst>
                                    </p:anim>
                                    <p:animEffect transition="in" filter="fade">
                                      <p:cBhvr>
                                        <p:cTn id="10" dur="1000"/>
                                        <p:tgtEl>
                                          <p:spTgt spid="23554"/>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23555"/>
                                        </p:tgtEl>
                                        <p:attrNameLst>
                                          <p:attrName>style.visibility</p:attrName>
                                        </p:attrNameLst>
                                      </p:cBhvr>
                                      <p:to>
                                        <p:strVal val="visible"/>
                                      </p:to>
                                    </p:set>
                                    <p:anim calcmode="lin" valueType="num">
                                      <p:cBhvr>
                                        <p:cTn id="13" dur="1000" fill="hold"/>
                                        <p:tgtEl>
                                          <p:spTgt spid="2355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23555"/>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23555"/>
                                        </p:tgtEl>
                                        <p:attrNameLst>
                                          <p:attrName>ppt_y</p:attrName>
                                        </p:attrNameLst>
                                      </p:cBhvr>
                                      <p:tavLst>
                                        <p:tav tm="0">
                                          <p:val>
                                            <p:strVal val="#ppt_y"/>
                                          </p:val>
                                        </p:tav>
                                        <p:tav tm="100000">
                                          <p:val>
                                            <p:strVal val="#ppt_y"/>
                                          </p:val>
                                        </p:tav>
                                      </p:tavLst>
                                    </p:anim>
                                    <p:animEffect transition="in" filter="fade">
                                      <p:cBhvr>
                                        <p:cTn id="16" dur="1000"/>
                                        <p:tgtEl>
                                          <p:spTgt spid="23555"/>
                                        </p:tgtEl>
                                      </p:cBhvr>
                                    </p:animEffect>
                                  </p:childTnLst>
                                  <p:subTnLst>
                                    <p:audio>
                                      <p:cMediaNode>
                                        <p:cTn display="0" masterRel="sameClick">
                                          <p:stCondLst>
                                            <p:cond evt="begin" delay="0">
                                              <p:tn val="11"/>
                                            </p:cond>
                                          </p:stCondLst>
                                          <p:endCondLst>
                                            <p:cond evt="onStopAudio" delay="0">
                                              <p:tgtEl>
                                                <p:sldTgt/>
                                              </p:tgtEl>
                                            </p:cond>
                                          </p:endCondLst>
                                        </p:cTn>
                                        <p:tgtEl>
                                          <p:sndTgt r:embed="rId3" name="Animaniacs-- Capitol Hill Criticism.wav"/>
                                        </p:tgtEl>
                                      </p:cMediaNode>
                                    </p:audio>
                                  </p:subTnLst>
                                </p:cTn>
                              </p:par>
                              <p:par>
                                <p:cTn id="17" presetID="48" presetClass="entr" presetSubtype="0" accel="50000" fill="hold" nodeType="withEffect">
                                  <p:stCondLst>
                                    <p:cond delay="0"/>
                                  </p:stCondLst>
                                  <p:childTnLst>
                                    <p:set>
                                      <p:cBhvr>
                                        <p:cTn id="18" dur="1" fill="hold">
                                          <p:stCondLst>
                                            <p:cond delay="0"/>
                                          </p:stCondLst>
                                        </p:cTn>
                                        <p:tgtEl>
                                          <p:spTgt spid="23559"/>
                                        </p:tgtEl>
                                        <p:attrNameLst>
                                          <p:attrName>style.visibility</p:attrName>
                                        </p:attrNameLst>
                                      </p:cBhvr>
                                      <p:to>
                                        <p:strVal val="visible"/>
                                      </p:to>
                                    </p:set>
                                    <p:anim calcmode="lin" valueType="num">
                                      <p:cBhvr>
                                        <p:cTn id="19" dur="1000" fill="hold"/>
                                        <p:tgtEl>
                                          <p:spTgt spid="2355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23559"/>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23559"/>
                                        </p:tgtEl>
                                        <p:attrNameLst>
                                          <p:attrName>ppt_y</p:attrName>
                                        </p:attrNameLst>
                                      </p:cBhvr>
                                      <p:tavLst>
                                        <p:tav tm="0">
                                          <p:val>
                                            <p:strVal val="#ppt_y"/>
                                          </p:val>
                                        </p:tav>
                                        <p:tav tm="100000">
                                          <p:val>
                                            <p:strVal val="#ppt_y"/>
                                          </p:val>
                                        </p:tav>
                                      </p:tavLst>
                                    </p:anim>
                                    <p:animEffect transition="in" filter="fade">
                                      <p:cBhvr>
                                        <p:cTn id="22" dur="1000"/>
                                        <p:tgtEl>
                                          <p:spTgt spid="23559"/>
                                        </p:tgtEl>
                                      </p:cBhvr>
                                    </p:animEffect>
                                  </p:childTnLst>
                                </p:cTn>
                              </p:par>
                              <p:par>
                                <p:cTn id="23" presetID="48" presetClass="entr" presetSubtype="0" accel="50000" fill="hold" grpId="0" nodeType="withEffect">
                                  <p:stCondLst>
                                    <p:cond delay="0"/>
                                  </p:stCondLst>
                                  <p:childTnLst>
                                    <p:set>
                                      <p:cBhvr>
                                        <p:cTn id="24" dur="1" fill="hold">
                                          <p:stCondLst>
                                            <p:cond delay="0"/>
                                          </p:stCondLst>
                                        </p:cTn>
                                        <p:tgtEl>
                                          <p:spTgt spid="23556"/>
                                        </p:tgtEl>
                                        <p:attrNameLst>
                                          <p:attrName>style.visibility</p:attrName>
                                        </p:attrNameLst>
                                      </p:cBhvr>
                                      <p:to>
                                        <p:strVal val="visible"/>
                                      </p:to>
                                    </p:set>
                                    <p:anim calcmode="lin" valueType="num">
                                      <p:cBhvr>
                                        <p:cTn id="25" dur="1000" fill="hold"/>
                                        <p:tgtEl>
                                          <p:spTgt spid="2355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23556"/>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23556"/>
                                        </p:tgtEl>
                                        <p:attrNameLst>
                                          <p:attrName>ppt_y</p:attrName>
                                        </p:attrNameLst>
                                      </p:cBhvr>
                                      <p:tavLst>
                                        <p:tav tm="0">
                                          <p:val>
                                            <p:strVal val="#ppt_y"/>
                                          </p:val>
                                        </p:tav>
                                        <p:tav tm="100000">
                                          <p:val>
                                            <p:strVal val="#ppt_y"/>
                                          </p:val>
                                        </p:tav>
                                      </p:tavLst>
                                    </p:anim>
                                    <p:animEffect transition="in" filter="fade">
                                      <p:cBhvr>
                                        <p:cTn id="28" dur="1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P spid="235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The VA &amp; KY Resolves</a:t>
            </a:r>
            <a:br>
              <a:rPr lang="en-US" b="1" smtClean="0">
                <a:solidFill>
                  <a:schemeClr val="tx1"/>
                </a:solidFill>
                <a:effectLst>
                  <a:outerShdw blurRad="38100" dist="38100" dir="2700000" algn="tl">
                    <a:srgbClr val="C0C0C0"/>
                  </a:outerShdw>
                </a:effectLst>
                <a:latin typeface="Dark Crystal" pitchFamily="2" charset="0"/>
              </a:rPr>
            </a:br>
            <a:r>
              <a:rPr lang="en-US" sz="3500" b="1" smtClean="0">
                <a:effectLst>
                  <a:outerShdw blurRad="38100" dist="38100" dir="2700000" algn="tl">
                    <a:srgbClr val="C0C0C0"/>
                  </a:outerShdw>
                </a:effectLst>
                <a:latin typeface="Dark Crystal" pitchFamily="2" charset="0"/>
              </a:rPr>
              <a:t>Jefferson &amp; Madison</a:t>
            </a:r>
          </a:p>
        </p:txBody>
      </p:sp>
      <p:sp>
        <p:nvSpPr>
          <p:cNvPr id="26627" name="Rectangle 3"/>
          <p:cNvSpPr>
            <a:spLocks noGrp="1" noChangeArrowheads="1"/>
          </p:cNvSpPr>
          <p:nvPr>
            <p:ph type="body" idx="1"/>
          </p:nvPr>
        </p:nvSpPr>
        <p:spPr>
          <a:xfrm>
            <a:off x="685800" y="1905000"/>
            <a:ext cx="4114800" cy="4191000"/>
          </a:xfrm>
        </p:spPr>
        <p:txBody>
          <a:bodyPr/>
          <a:lstStyle/>
          <a:p>
            <a:pPr eaLnBrk="1" hangingPunct="1">
              <a:lnSpc>
                <a:spcPct val="90000"/>
              </a:lnSpc>
              <a:defRPr/>
            </a:pPr>
            <a:r>
              <a:rPr lang="en-US" b="1" smtClean="0">
                <a:cs typeface="Times New Roman" pitchFamily="18" charset="0"/>
              </a:rPr>
              <a:t>Democratic-Republicans believe that the Alien and Sedition Acts </a:t>
            </a:r>
            <a:r>
              <a:rPr lang="en-US" b="1" u="sng" smtClean="0">
                <a:solidFill>
                  <a:schemeClr val="tx1"/>
                </a:solidFill>
                <a:effectLst>
                  <a:outerShdw blurRad="38100" dist="38100" dir="2700000" algn="tl">
                    <a:srgbClr val="C0C0C0"/>
                  </a:outerShdw>
                </a:effectLst>
                <a:cs typeface="Times New Roman" pitchFamily="18" charset="0"/>
              </a:rPr>
              <a:t>violate the First Amendment</a:t>
            </a:r>
            <a:r>
              <a:rPr lang="en-US" b="1" smtClean="0">
                <a:cs typeface="Times New Roman" pitchFamily="18" charset="0"/>
              </a:rPr>
              <a:t> and were an invasion of </a:t>
            </a:r>
            <a:r>
              <a:rPr lang="en-US" b="1" u="sng" smtClean="0">
                <a:solidFill>
                  <a:schemeClr val="tx1"/>
                </a:solidFill>
                <a:effectLst>
                  <a:outerShdw blurRad="38100" dist="38100" dir="2700000" algn="tl">
                    <a:srgbClr val="C0C0C0"/>
                  </a:outerShdw>
                </a:effectLst>
                <a:cs typeface="Times New Roman" pitchFamily="18" charset="0"/>
              </a:rPr>
              <a:t>states' rights</a:t>
            </a:r>
            <a:r>
              <a:rPr lang="en-US" b="1" smtClean="0">
                <a:cs typeface="Times New Roman" pitchFamily="18" charset="0"/>
              </a:rPr>
              <a:t>. </a:t>
            </a:r>
          </a:p>
        </p:txBody>
      </p:sp>
      <p:sp>
        <p:nvSpPr>
          <p:cNvPr id="26628" name="Text Box 4"/>
          <p:cNvSpPr txBox="1">
            <a:spLocks noChangeArrowheads="1"/>
          </p:cNvSpPr>
          <p:nvPr/>
        </p:nvSpPr>
        <p:spPr bwMode="auto">
          <a:xfrm>
            <a:off x="4876800" y="6172200"/>
            <a:ext cx="3276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400" b="1">
                <a:latin typeface="Copperplate Gothic Bold" pitchFamily="34" charset="0"/>
                <a:cs typeface="Times New Roman" pitchFamily="18" charset="0"/>
              </a:rPr>
              <a:t>James Madison</a:t>
            </a:r>
          </a:p>
          <a:p>
            <a:pPr algn="ctr" eaLnBrk="1" hangingPunct="1">
              <a:spcBef>
                <a:spcPct val="50000"/>
              </a:spcBef>
            </a:pPr>
            <a:r>
              <a:rPr lang="en-US" sz="800">
                <a:latin typeface="Times New Roman" pitchFamily="18" charset="0"/>
                <a:cs typeface="Times New Roman" pitchFamily="18" charset="0"/>
              </a:rPr>
              <a:t>http://www.ons.uconn.edu/images/james_madison.jpg4</a:t>
            </a:r>
          </a:p>
        </p:txBody>
      </p:sp>
      <p:pic>
        <p:nvPicPr>
          <p:cNvPr id="26632" name="Picture 8" descr="james_madis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600200"/>
            <a:ext cx="35464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newsflash/>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edge">
                                      <p:cBhvr>
                                        <p:cTn id="7" dur="2000"/>
                                        <p:tgtEl>
                                          <p:spTgt spid="2662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6627"/>
                                        </p:tgtEl>
                                        <p:attrNameLst>
                                          <p:attrName>style.visibility</p:attrName>
                                        </p:attrNameLst>
                                      </p:cBhvr>
                                      <p:to>
                                        <p:strVal val="visible"/>
                                      </p:to>
                                    </p:set>
                                    <p:animEffect transition="in" filter="wedge">
                                      <p:cBhvr>
                                        <p:cTn id="10" dur="2000"/>
                                        <p:tgtEl>
                                          <p:spTgt spid="26627"/>
                                        </p:tgtEl>
                                      </p:cBhvr>
                                    </p:animEffect>
                                  </p:childTnLst>
                                  <p:subTnLst>
                                    <p:audio>
                                      <p:cMediaNode>
                                        <p:cTn display="0" masterRel="sameClick">
                                          <p:stCondLst>
                                            <p:cond evt="begin" delay="0">
                                              <p:tn val="8"/>
                                            </p:cond>
                                          </p:stCondLst>
                                          <p:endCondLst>
                                            <p:cond evt="onStopAudio" delay="0">
                                              <p:tgtEl>
                                                <p:sldTgt/>
                                              </p:tgtEl>
                                            </p:cond>
                                          </p:endCondLst>
                                        </p:cTn>
                                        <p:tgtEl>
                                          <p:sndTgt r:embed="rId3" name="Croc Hunter-- Settle Down.wav"/>
                                        </p:tgtEl>
                                      </p:cMediaNode>
                                    </p:audio>
                                  </p:subTnLst>
                                </p:cTn>
                              </p:par>
                              <p:par>
                                <p:cTn id="11" presetID="20" presetClass="entr" presetSubtype="0" fill="hold" nodeType="withEffect">
                                  <p:stCondLst>
                                    <p:cond delay="0"/>
                                  </p:stCondLst>
                                  <p:childTnLst>
                                    <p:set>
                                      <p:cBhvr>
                                        <p:cTn id="12" dur="1" fill="hold">
                                          <p:stCondLst>
                                            <p:cond delay="0"/>
                                          </p:stCondLst>
                                        </p:cTn>
                                        <p:tgtEl>
                                          <p:spTgt spid="26632"/>
                                        </p:tgtEl>
                                        <p:attrNameLst>
                                          <p:attrName>style.visibility</p:attrName>
                                        </p:attrNameLst>
                                      </p:cBhvr>
                                      <p:to>
                                        <p:strVal val="visible"/>
                                      </p:to>
                                    </p:set>
                                    <p:animEffect transition="in" filter="wedge">
                                      <p:cBhvr>
                                        <p:cTn id="13" dur="2000"/>
                                        <p:tgtEl>
                                          <p:spTgt spid="2663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6628"/>
                                        </p:tgtEl>
                                        <p:attrNameLst>
                                          <p:attrName>style.visibility</p:attrName>
                                        </p:attrNameLst>
                                      </p:cBhvr>
                                      <p:to>
                                        <p:strVal val="visible"/>
                                      </p:to>
                                    </p:set>
                                    <p:animEffect transition="in" filter="wedge">
                                      <p:cBhvr>
                                        <p:cTn id="16"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P spid="266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The VA &amp; KY Resolves</a:t>
            </a:r>
            <a:br>
              <a:rPr lang="en-US" b="1" smtClean="0">
                <a:solidFill>
                  <a:schemeClr val="tx1"/>
                </a:solidFill>
                <a:effectLst>
                  <a:outerShdw blurRad="38100" dist="38100" dir="2700000" algn="tl">
                    <a:srgbClr val="C0C0C0"/>
                  </a:outerShdw>
                </a:effectLst>
                <a:latin typeface="Dark Crystal" pitchFamily="2" charset="0"/>
              </a:rPr>
            </a:br>
            <a:r>
              <a:rPr lang="en-US" sz="3500" b="1" smtClean="0">
                <a:effectLst>
                  <a:outerShdw blurRad="38100" dist="38100" dir="2700000" algn="tl">
                    <a:srgbClr val="C0C0C0"/>
                  </a:outerShdw>
                </a:effectLst>
                <a:latin typeface="Dark Crystal" pitchFamily="2" charset="0"/>
              </a:rPr>
              <a:t>Virginia &amp; Kentucky Resolves</a:t>
            </a:r>
          </a:p>
        </p:txBody>
      </p:sp>
      <p:sp>
        <p:nvSpPr>
          <p:cNvPr id="27651" name="Rectangle 3"/>
          <p:cNvSpPr>
            <a:spLocks noGrp="1" noChangeArrowheads="1"/>
          </p:cNvSpPr>
          <p:nvPr>
            <p:ph type="body" idx="1"/>
          </p:nvPr>
        </p:nvSpPr>
        <p:spPr>
          <a:xfrm>
            <a:off x="762000" y="1828800"/>
            <a:ext cx="7696200" cy="5029200"/>
          </a:xfrm>
        </p:spPr>
        <p:txBody>
          <a:bodyPr/>
          <a:lstStyle/>
          <a:p>
            <a:pPr eaLnBrk="1" hangingPunct="1">
              <a:lnSpc>
                <a:spcPct val="90000"/>
              </a:lnSpc>
              <a:defRPr/>
            </a:pPr>
            <a:r>
              <a:rPr lang="en-US" sz="2800" b="1" smtClean="0">
                <a:cs typeface="Times New Roman" pitchFamily="18" charset="0"/>
              </a:rPr>
              <a:t>Drafted by Jefferson (Kentucky) and Madison (Virginia).</a:t>
            </a:r>
          </a:p>
          <a:p>
            <a:pPr eaLnBrk="1" hangingPunct="1">
              <a:lnSpc>
                <a:spcPct val="90000"/>
              </a:lnSpc>
              <a:defRPr/>
            </a:pPr>
            <a:r>
              <a:rPr lang="en-US" sz="2800" b="1" smtClean="0">
                <a:cs typeface="Times New Roman" pitchFamily="18" charset="0"/>
              </a:rPr>
              <a:t>Stated the following.</a:t>
            </a:r>
          </a:p>
          <a:p>
            <a:pPr eaLnBrk="1" hangingPunct="1">
              <a:lnSpc>
                <a:spcPct val="90000"/>
              </a:lnSpc>
              <a:buFontTx/>
              <a:buNone/>
              <a:defRPr/>
            </a:pPr>
            <a:r>
              <a:rPr lang="en-US" sz="2800" b="1" smtClean="0">
                <a:cs typeface="Times New Roman" pitchFamily="18" charset="0"/>
              </a:rPr>
              <a:t>	1.	The Constitution was a </a:t>
            </a:r>
            <a:r>
              <a:rPr lang="en-US" sz="2800" b="1" u="sng" smtClean="0">
                <a:solidFill>
                  <a:schemeClr val="tx1"/>
                </a:solidFill>
                <a:effectLst>
                  <a:outerShdw blurRad="38100" dist="38100" dir="2700000" algn="tl">
                    <a:srgbClr val="C0C0C0"/>
                  </a:outerShdw>
                </a:effectLst>
                <a:cs typeface="Times New Roman" pitchFamily="18" charset="0"/>
              </a:rPr>
              <a:t>compact </a:t>
            </a:r>
          </a:p>
          <a:p>
            <a:pPr eaLnBrk="1" hangingPunct="1">
              <a:lnSpc>
                <a:spcPct val="90000"/>
              </a:lnSpc>
              <a:buFontTx/>
              <a:buNone/>
              <a:defRPr/>
            </a:pPr>
            <a:r>
              <a:rPr lang="en-US" sz="2800" b="1" smtClean="0">
                <a:cs typeface="Times New Roman" pitchFamily="18" charset="0"/>
              </a:rPr>
              <a:t>		between sovereign states.</a:t>
            </a:r>
          </a:p>
          <a:p>
            <a:pPr eaLnBrk="1" hangingPunct="1">
              <a:lnSpc>
                <a:spcPct val="90000"/>
              </a:lnSpc>
              <a:buFontTx/>
              <a:buNone/>
              <a:defRPr/>
            </a:pPr>
            <a:r>
              <a:rPr lang="en-US" sz="2800" b="1" smtClean="0">
                <a:cs typeface="Times New Roman" pitchFamily="18" charset="0"/>
              </a:rPr>
              <a:t>	2.	Each state had "</a:t>
            </a:r>
            <a:r>
              <a:rPr lang="en-US" sz="2800" b="1" u="sng" smtClean="0">
                <a:solidFill>
                  <a:schemeClr val="tx1"/>
                </a:solidFill>
                <a:effectLst>
                  <a:outerShdw blurRad="38100" dist="38100" dir="2700000" algn="tl">
                    <a:srgbClr val="C0C0C0"/>
                  </a:outerShdw>
                </a:effectLst>
                <a:cs typeface="Times New Roman" pitchFamily="18" charset="0"/>
              </a:rPr>
              <a:t>an equal right to judge </a:t>
            </a:r>
          </a:p>
          <a:p>
            <a:pPr eaLnBrk="1" hangingPunct="1">
              <a:lnSpc>
                <a:spcPct val="90000"/>
              </a:lnSpc>
              <a:buFontTx/>
              <a:buNone/>
              <a:defRPr/>
            </a:pPr>
            <a:r>
              <a:rPr lang="en-US" sz="2800" b="1" smtClean="0">
                <a:solidFill>
                  <a:schemeClr val="tx1"/>
                </a:solidFill>
                <a:effectLst>
                  <a:outerShdw blurRad="38100" dist="38100" dir="2700000" algn="tl">
                    <a:srgbClr val="C0C0C0"/>
                  </a:outerShdw>
                </a:effectLst>
                <a:cs typeface="Times New Roman" pitchFamily="18" charset="0"/>
              </a:rPr>
              <a:t>		</a:t>
            </a:r>
            <a:r>
              <a:rPr lang="en-US" sz="2800" b="1" u="sng" smtClean="0">
                <a:solidFill>
                  <a:schemeClr val="tx1"/>
                </a:solidFill>
                <a:effectLst>
                  <a:outerShdw blurRad="38100" dist="38100" dir="2700000" algn="tl">
                    <a:srgbClr val="C0C0C0"/>
                  </a:outerShdw>
                </a:effectLst>
                <a:cs typeface="Times New Roman" pitchFamily="18" charset="0"/>
              </a:rPr>
              <a:t>for itself</a:t>
            </a:r>
            <a:r>
              <a:rPr lang="en-US" sz="2800" b="1" smtClean="0">
                <a:cs typeface="Times New Roman" pitchFamily="18" charset="0"/>
              </a:rPr>
              <a:t>" when the </a:t>
            </a:r>
            <a:r>
              <a:rPr lang="en-US" sz="2800" b="1" u="sng" smtClean="0">
                <a:solidFill>
                  <a:schemeClr val="tx1"/>
                </a:solidFill>
                <a:effectLst>
                  <a:outerShdw blurRad="38100" dist="38100" dir="2700000" algn="tl">
                    <a:srgbClr val="C0C0C0"/>
                  </a:outerShdw>
                </a:effectLst>
                <a:cs typeface="Times New Roman" pitchFamily="18" charset="0"/>
              </a:rPr>
              <a:t>Constitution had </a:t>
            </a:r>
          </a:p>
          <a:p>
            <a:pPr eaLnBrk="1" hangingPunct="1">
              <a:lnSpc>
                <a:spcPct val="90000"/>
              </a:lnSpc>
              <a:buFontTx/>
              <a:buNone/>
              <a:defRPr/>
            </a:pPr>
            <a:r>
              <a:rPr lang="en-US" sz="2800" b="1" smtClean="0">
                <a:solidFill>
                  <a:schemeClr val="tx1"/>
                </a:solidFill>
                <a:effectLst>
                  <a:outerShdw blurRad="38100" dist="38100" dir="2700000" algn="tl">
                    <a:srgbClr val="C0C0C0"/>
                  </a:outerShdw>
                </a:effectLst>
                <a:cs typeface="Times New Roman" pitchFamily="18" charset="0"/>
              </a:rPr>
              <a:t>		</a:t>
            </a:r>
            <a:r>
              <a:rPr lang="en-US" sz="2800" b="1" u="sng" smtClean="0">
                <a:solidFill>
                  <a:schemeClr val="tx1"/>
                </a:solidFill>
                <a:effectLst>
                  <a:outerShdw blurRad="38100" dist="38100" dir="2700000" algn="tl">
                    <a:srgbClr val="C0C0C0"/>
                  </a:outerShdw>
                </a:effectLst>
                <a:cs typeface="Times New Roman" pitchFamily="18" charset="0"/>
              </a:rPr>
              <a:t>been violated</a:t>
            </a:r>
            <a:r>
              <a:rPr lang="en-US" sz="2800" b="1" smtClean="0">
                <a:cs typeface="Times New Roman" pitchFamily="18" charset="0"/>
              </a:rPr>
              <a:t>.</a:t>
            </a:r>
          </a:p>
          <a:p>
            <a:pPr eaLnBrk="1" hangingPunct="1">
              <a:lnSpc>
                <a:spcPct val="90000"/>
              </a:lnSpc>
              <a:buFontTx/>
              <a:buNone/>
              <a:defRPr/>
            </a:pPr>
            <a:r>
              <a:rPr lang="en-US" sz="2800" b="1" smtClean="0">
                <a:cs typeface="Times New Roman" pitchFamily="18" charset="0"/>
              </a:rPr>
              <a:t>	3.	IMPORTANT: </a:t>
            </a:r>
            <a:r>
              <a:rPr lang="en-US" sz="2800" b="1" u="sng" smtClean="0">
                <a:solidFill>
                  <a:schemeClr val="tx1"/>
                </a:solidFill>
                <a:effectLst>
                  <a:outerShdw blurRad="38100" dist="38100" dir="2700000" algn="tl">
                    <a:srgbClr val="C0C0C0"/>
                  </a:outerShdw>
                </a:effectLst>
                <a:cs typeface="Times New Roman" pitchFamily="18" charset="0"/>
              </a:rPr>
              <a:t>A state can declare a law </a:t>
            </a:r>
          </a:p>
          <a:p>
            <a:pPr eaLnBrk="1" hangingPunct="1">
              <a:lnSpc>
                <a:spcPct val="90000"/>
              </a:lnSpc>
              <a:buFontTx/>
              <a:buNone/>
              <a:defRPr/>
            </a:pPr>
            <a:r>
              <a:rPr lang="en-US" sz="2800" b="1" smtClean="0">
                <a:solidFill>
                  <a:schemeClr val="tx1"/>
                </a:solidFill>
                <a:effectLst>
                  <a:outerShdw blurRad="38100" dist="38100" dir="2700000" algn="tl">
                    <a:srgbClr val="C0C0C0"/>
                  </a:outerShdw>
                </a:effectLst>
                <a:cs typeface="Times New Roman" pitchFamily="18" charset="0"/>
              </a:rPr>
              <a:t>		</a:t>
            </a:r>
            <a:r>
              <a:rPr lang="en-US" sz="2800" b="1" u="sng" smtClean="0">
                <a:solidFill>
                  <a:schemeClr val="tx1"/>
                </a:solidFill>
                <a:effectLst>
                  <a:outerShdw blurRad="38100" dist="38100" dir="2700000" algn="tl">
                    <a:srgbClr val="C0C0C0"/>
                  </a:outerShdw>
                </a:effectLst>
                <a:cs typeface="Times New Roman" pitchFamily="18" charset="0"/>
              </a:rPr>
              <a:t>of Congress unconstitutional</a:t>
            </a:r>
            <a:r>
              <a:rPr lang="en-US" sz="2800" b="1" smtClean="0">
                <a:cs typeface="Times New Roman"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edge">
                                      <p:cBhvr>
                                        <p:cTn id="7" dur="2000"/>
                                        <p:tgtEl>
                                          <p:spTgt spid="2765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7651"/>
                                        </p:tgtEl>
                                        <p:attrNameLst>
                                          <p:attrName>style.visibility</p:attrName>
                                        </p:attrNameLst>
                                      </p:cBhvr>
                                      <p:to>
                                        <p:strVal val="visible"/>
                                      </p:to>
                                    </p:set>
                                    <p:animEffect transition="in" filter="wedge">
                                      <p:cBhvr>
                                        <p:cTn id="10" dur="2000"/>
                                        <p:tgtEl>
                                          <p:spTgt spid="27651"/>
                                        </p:tgtEl>
                                      </p:cBhvr>
                                    </p:animEffect>
                                  </p:childTnLst>
                                  <p:subTnLst>
                                    <p:audio>
                                      <p:cMediaNode>
                                        <p:cTn display="0" masterRel="sameClick">
                                          <p:stCondLst>
                                            <p:cond evt="begin" delay="0">
                                              <p:tn val="8"/>
                                            </p:cond>
                                          </p:stCondLst>
                                          <p:endCondLst>
                                            <p:cond evt="onStopAudio" delay="0">
                                              <p:tgtEl>
                                                <p:sldTgt/>
                                              </p:tgtEl>
                                            </p:cond>
                                          </p:endCondLst>
                                        </p:cTn>
                                        <p:tgtEl>
                                          <p:sndTgt r:embed="rId3" name="Tall Nights-- Wr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solidFill>
                  <a:schemeClr val="tx1"/>
                </a:solidFill>
              </a:rPr>
              <a:t>Irony?</a:t>
            </a:r>
            <a:endParaRPr lang="en-US" sz="7200" dirty="0">
              <a:solidFill>
                <a:schemeClr val="tx1"/>
              </a:solidFill>
            </a:endParaRPr>
          </a:p>
        </p:txBody>
      </p:sp>
      <p:sp>
        <p:nvSpPr>
          <p:cNvPr id="3" name="Content Placeholder 2"/>
          <p:cNvSpPr>
            <a:spLocks noGrp="1"/>
          </p:cNvSpPr>
          <p:nvPr>
            <p:ph idx="1"/>
          </p:nvPr>
        </p:nvSpPr>
        <p:spPr>
          <a:xfrm>
            <a:off x="685800" y="1905000"/>
            <a:ext cx="7772400" cy="3581400"/>
          </a:xfrm>
        </p:spPr>
        <p:txBody>
          <a:bodyPr/>
          <a:lstStyle/>
          <a:p>
            <a:r>
              <a:rPr lang="en-US" dirty="0">
                <a:solidFill>
                  <a:schemeClr val="tx1"/>
                </a:solidFill>
              </a:rPr>
              <a:t>“There is nothing which I dread so much as a division of the republic into two great parties, each arranged under its leader, and concerting measures in opposition to each other. This, in my humble apprehension, is to be dreaded as the greatest political evil under our Constitution.” ― John Adams</a:t>
            </a:r>
          </a:p>
        </p:txBody>
      </p:sp>
    </p:spTree>
    <p:extLst>
      <p:ext uri="{BB962C8B-B14F-4D97-AF65-F5344CB8AC3E}">
        <p14:creationId xmlns:p14="http://schemas.microsoft.com/office/powerpoint/2010/main" val="54712395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The VA &amp; KY Resolves</a:t>
            </a:r>
            <a:br>
              <a:rPr lang="en-US" b="1" smtClean="0">
                <a:solidFill>
                  <a:schemeClr val="tx1"/>
                </a:solidFill>
                <a:effectLst>
                  <a:outerShdw blurRad="38100" dist="38100" dir="2700000" algn="tl">
                    <a:srgbClr val="C0C0C0"/>
                  </a:outerShdw>
                </a:effectLst>
                <a:latin typeface="Dark Crystal" pitchFamily="2" charset="0"/>
              </a:rPr>
            </a:br>
            <a:r>
              <a:rPr lang="en-US" sz="3500" b="1" smtClean="0">
                <a:effectLst>
                  <a:outerShdw blurRad="38100" dist="38100" dir="2700000" algn="tl">
                    <a:srgbClr val="C0C0C0"/>
                  </a:outerShdw>
                </a:effectLst>
                <a:latin typeface="Dark Crystal" pitchFamily="2" charset="0"/>
              </a:rPr>
              <a:t>Virginia &amp; Kentucky Resolves</a:t>
            </a:r>
          </a:p>
        </p:txBody>
      </p:sp>
      <p:sp>
        <p:nvSpPr>
          <p:cNvPr id="29699" name="Rectangle 3"/>
          <p:cNvSpPr>
            <a:spLocks noGrp="1" noChangeArrowheads="1"/>
          </p:cNvSpPr>
          <p:nvPr>
            <p:ph type="body" idx="1"/>
          </p:nvPr>
        </p:nvSpPr>
        <p:spPr>
          <a:xfrm>
            <a:off x="4191000" y="1905000"/>
            <a:ext cx="4114800" cy="4724400"/>
          </a:xfrm>
        </p:spPr>
        <p:txBody>
          <a:bodyPr/>
          <a:lstStyle/>
          <a:p>
            <a:pPr eaLnBrk="1" hangingPunct="1">
              <a:lnSpc>
                <a:spcPct val="90000"/>
              </a:lnSpc>
            </a:pPr>
            <a:r>
              <a:rPr lang="en-US" sz="2800" b="1" smtClean="0">
                <a:cs typeface="Times New Roman" pitchFamily="18" charset="0"/>
              </a:rPr>
              <a:t>Immediate impact was little, with neither state doing anything substantial.</a:t>
            </a:r>
          </a:p>
          <a:p>
            <a:pPr lvl="1" eaLnBrk="1" hangingPunct="1">
              <a:lnSpc>
                <a:spcPct val="90000"/>
              </a:lnSpc>
            </a:pPr>
            <a:r>
              <a:rPr lang="en-US" sz="2400" b="1" smtClean="0">
                <a:cs typeface="Times New Roman" pitchFamily="18" charset="0"/>
              </a:rPr>
              <a:t>Would set a precedent for sectionalism and the states' rights debate later.</a:t>
            </a:r>
          </a:p>
          <a:p>
            <a:pPr lvl="1" eaLnBrk="1" hangingPunct="1">
              <a:lnSpc>
                <a:spcPct val="90000"/>
              </a:lnSpc>
            </a:pPr>
            <a:r>
              <a:rPr lang="en-US" sz="2400" b="1" smtClean="0">
                <a:cs typeface="Times New Roman" pitchFamily="18" charset="0"/>
              </a:rPr>
              <a:t>Threatened Federalist authority, who did nothing about it. </a:t>
            </a:r>
          </a:p>
        </p:txBody>
      </p:sp>
      <p:sp>
        <p:nvSpPr>
          <p:cNvPr id="29700" name="Text Box 4"/>
          <p:cNvSpPr txBox="1">
            <a:spLocks noChangeArrowheads="1"/>
          </p:cNvSpPr>
          <p:nvPr/>
        </p:nvSpPr>
        <p:spPr bwMode="auto">
          <a:xfrm>
            <a:off x="685800" y="5715000"/>
            <a:ext cx="3276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400" b="1">
                <a:latin typeface="Copperplate Gothic Bold" pitchFamily="34" charset="0"/>
                <a:cs typeface="Times New Roman" pitchFamily="18" charset="0"/>
              </a:rPr>
              <a:t>VA &amp; KY Resolutions</a:t>
            </a:r>
          </a:p>
          <a:p>
            <a:pPr algn="ctr" eaLnBrk="1" hangingPunct="1">
              <a:spcBef>
                <a:spcPct val="50000"/>
              </a:spcBef>
            </a:pPr>
            <a:r>
              <a:rPr lang="en-US" sz="800">
                <a:latin typeface="Times New Roman" pitchFamily="18" charset="0"/>
                <a:cs typeface="Times New Roman" pitchFamily="18" charset="0"/>
              </a:rPr>
              <a:t>http://www.jmu.edu/madison/center/images/resolutions.gif</a:t>
            </a:r>
          </a:p>
        </p:txBody>
      </p:sp>
      <p:pic>
        <p:nvPicPr>
          <p:cNvPr id="29703" name="Picture 7" descr="resoluti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133600"/>
            <a:ext cx="34893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wedge">
                                      <p:cBhvr>
                                        <p:cTn id="7" dur="2000"/>
                                        <p:tgtEl>
                                          <p:spTgt spid="2969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9699"/>
                                        </p:tgtEl>
                                        <p:attrNameLst>
                                          <p:attrName>style.visibility</p:attrName>
                                        </p:attrNameLst>
                                      </p:cBhvr>
                                      <p:to>
                                        <p:strVal val="visible"/>
                                      </p:to>
                                    </p:set>
                                    <p:animEffect transition="in" filter="wedge">
                                      <p:cBhvr>
                                        <p:cTn id="10" dur="2000"/>
                                        <p:tgtEl>
                                          <p:spTgt spid="29699"/>
                                        </p:tgtEl>
                                      </p:cBhvr>
                                    </p:animEffect>
                                  </p:childTnLst>
                                  <p:subTnLst>
                                    <p:audio>
                                      <p:cMediaNode>
                                        <p:cTn display="0" masterRel="sameClick">
                                          <p:stCondLst>
                                            <p:cond evt="begin" delay="0">
                                              <p:tn val="8"/>
                                            </p:cond>
                                          </p:stCondLst>
                                          <p:endCondLst>
                                            <p:cond evt="onStopAudio" delay="0">
                                              <p:tgtEl>
                                                <p:sldTgt/>
                                              </p:tgtEl>
                                            </p:cond>
                                          </p:endCondLst>
                                        </p:cTn>
                                        <p:tgtEl>
                                          <p:sndTgt r:embed="rId3" name="Jack Benny-- Little Late.wav"/>
                                        </p:tgtEl>
                                      </p:cMediaNode>
                                    </p:audio>
                                  </p:subTnLst>
                                </p:cTn>
                              </p:par>
                              <p:par>
                                <p:cTn id="11" presetID="20" presetClass="entr" presetSubtype="0" fill="hold" nodeType="withEffect">
                                  <p:stCondLst>
                                    <p:cond delay="0"/>
                                  </p:stCondLst>
                                  <p:childTnLst>
                                    <p:set>
                                      <p:cBhvr>
                                        <p:cTn id="12" dur="1" fill="hold">
                                          <p:stCondLst>
                                            <p:cond delay="0"/>
                                          </p:stCondLst>
                                        </p:cTn>
                                        <p:tgtEl>
                                          <p:spTgt spid="29703"/>
                                        </p:tgtEl>
                                        <p:attrNameLst>
                                          <p:attrName>style.visibility</p:attrName>
                                        </p:attrNameLst>
                                      </p:cBhvr>
                                      <p:to>
                                        <p:strVal val="visible"/>
                                      </p:to>
                                    </p:set>
                                    <p:animEffect transition="in" filter="wedge">
                                      <p:cBhvr>
                                        <p:cTn id="13" dur="2000"/>
                                        <p:tgtEl>
                                          <p:spTgt spid="29703"/>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9700"/>
                                        </p:tgtEl>
                                        <p:attrNameLst>
                                          <p:attrName>style.visibility</p:attrName>
                                        </p:attrNameLst>
                                      </p:cBhvr>
                                      <p:to>
                                        <p:strVal val="visible"/>
                                      </p:to>
                                    </p:set>
                                    <p:animEffect transition="in" filter="wedge">
                                      <p:cBhvr>
                                        <p:cTn id="16" dur="2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p:bldP spid="297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France Capitulates</a:t>
            </a:r>
            <a:endParaRPr lang="en-US" sz="3500" b="1" smtClean="0">
              <a:effectLst>
                <a:outerShdw blurRad="38100" dist="38100" dir="2700000" algn="tl">
                  <a:srgbClr val="C0C0C0"/>
                </a:outerShdw>
              </a:effectLst>
              <a:latin typeface="Dark Crystal" pitchFamily="2" charset="0"/>
            </a:endParaRPr>
          </a:p>
        </p:txBody>
      </p:sp>
      <p:sp>
        <p:nvSpPr>
          <p:cNvPr id="30723" name="Rectangle 3"/>
          <p:cNvSpPr>
            <a:spLocks noGrp="1" noChangeArrowheads="1"/>
          </p:cNvSpPr>
          <p:nvPr>
            <p:ph type="body" idx="1"/>
          </p:nvPr>
        </p:nvSpPr>
        <p:spPr>
          <a:xfrm>
            <a:off x="609600" y="1676400"/>
            <a:ext cx="4114800" cy="4724400"/>
          </a:xfrm>
        </p:spPr>
        <p:txBody>
          <a:bodyPr/>
          <a:lstStyle/>
          <a:p>
            <a:pPr eaLnBrk="1" hangingPunct="1">
              <a:lnSpc>
                <a:spcPct val="90000"/>
              </a:lnSpc>
            </a:pPr>
            <a:r>
              <a:rPr lang="en-US" b="1" smtClean="0">
                <a:cs typeface="Times New Roman" pitchFamily="18" charset="0"/>
              </a:rPr>
              <a:t>Talleyrand does not want war with the United States.</a:t>
            </a:r>
          </a:p>
          <a:p>
            <a:pPr lvl="1" eaLnBrk="1" hangingPunct="1">
              <a:lnSpc>
                <a:spcPct val="90000"/>
              </a:lnSpc>
            </a:pPr>
            <a:r>
              <a:rPr lang="en-US" b="1" smtClean="0">
                <a:cs typeface="Times New Roman" pitchFamily="18" charset="0"/>
              </a:rPr>
              <a:t>Already struggling with no allies.</a:t>
            </a:r>
          </a:p>
          <a:p>
            <a:pPr lvl="1" eaLnBrk="1" hangingPunct="1">
              <a:lnSpc>
                <a:spcPct val="90000"/>
              </a:lnSpc>
            </a:pPr>
            <a:r>
              <a:rPr lang="en-US" b="1" smtClean="0">
                <a:cs typeface="Times New Roman" pitchFamily="18" charset="0"/>
              </a:rPr>
              <a:t>Does not want to add another enemy.</a:t>
            </a:r>
          </a:p>
          <a:p>
            <a:pPr lvl="1" eaLnBrk="1" hangingPunct="1">
              <a:lnSpc>
                <a:spcPct val="90000"/>
              </a:lnSpc>
            </a:pPr>
            <a:r>
              <a:rPr lang="en-US" b="1" smtClean="0">
                <a:cs typeface="Times New Roman" pitchFamily="18" charset="0"/>
              </a:rPr>
              <a:t>Will accept new negotiators without a bribe. </a:t>
            </a:r>
          </a:p>
        </p:txBody>
      </p:sp>
      <p:sp>
        <p:nvSpPr>
          <p:cNvPr id="30724" name="Text Box 4"/>
          <p:cNvSpPr txBox="1">
            <a:spLocks noChangeArrowheads="1"/>
          </p:cNvSpPr>
          <p:nvPr/>
        </p:nvSpPr>
        <p:spPr bwMode="auto">
          <a:xfrm>
            <a:off x="4876800" y="5410200"/>
            <a:ext cx="3276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400" b="1">
                <a:latin typeface="Copperplate Gothic Bold" pitchFamily="34" charset="0"/>
                <a:cs typeface="Times New Roman" pitchFamily="18" charset="0"/>
              </a:rPr>
              <a:t>Talleyrand and the Devil</a:t>
            </a:r>
          </a:p>
          <a:p>
            <a:pPr algn="ctr" eaLnBrk="1" hangingPunct="1">
              <a:spcBef>
                <a:spcPct val="50000"/>
              </a:spcBef>
            </a:pPr>
            <a:r>
              <a:rPr lang="en-US" sz="800">
                <a:latin typeface="Times New Roman" pitchFamily="18" charset="0"/>
                <a:cs typeface="Times New Roman" pitchFamily="18" charset="0"/>
              </a:rPr>
              <a:t>http://www.wlym.com/~animations/ceres/Images/talleyrand_devil.jpg</a:t>
            </a:r>
          </a:p>
        </p:txBody>
      </p:sp>
      <p:pic>
        <p:nvPicPr>
          <p:cNvPr id="30727" name="Picture 7" descr="talleyrand_dev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286000"/>
            <a:ext cx="3581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diamon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3"/>
                                        </p:tgtEl>
                                        <p:attrNameLst>
                                          <p:attrName>style.visibility</p:attrName>
                                        </p:attrNameLst>
                                      </p:cBhvr>
                                      <p:to>
                                        <p:strVal val="visible"/>
                                      </p:to>
                                    </p:set>
                                    <p:animEffect transition="in" filter="fade">
                                      <p:cBhvr>
                                        <p:cTn id="10" dur="2000"/>
                                        <p:tgtEl>
                                          <p:spTgt spid="30723"/>
                                        </p:tgtEl>
                                      </p:cBhvr>
                                    </p:animEffect>
                                  </p:childTnLst>
                                </p:cTn>
                              </p:par>
                              <p:par>
                                <p:cTn id="11" presetID="10" presetClass="entr" presetSubtype="0" fill="hold" nodeType="withEffect">
                                  <p:stCondLst>
                                    <p:cond delay="0"/>
                                  </p:stCondLst>
                                  <p:childTnLst>
                                    <p:set>
                                      <p:cBhvr>
                                        <p:cTn id="12" dur="1" fill="hold">
                                          <p:stCondLst>
                                            <p:cond delay="0"/>
                                          </p:stCondLst>
                                        </p:cTn>
                                        <p:tgtEl>
                                          <p:spTgt spid="30727"/>
                                        </p:tgtEl>
                                        <p:attrNameLst>
                                          <p:attrName>style.visibility</p:attrName>
                                        </p:attrNameLst>
                                      </p:cBhvr>
                                      <p:to>
                                        <p:strVal val="visible"/>
                                      </p:to>
                                    </p:set>
                                    <p:animEffect transition="in" filter="fade">
                                      <p:cBhvr>
                                        <p:cTn id="13" dur="2000"/>
                                        <p:tgtEl>
                                          <p:spTgt spid="307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24"/>
                                        </p:tgtEl>
                                        <p:attrNameLst>
                                          <p:attrName>style.visibility</p:attrName>
                                        </p:attrNameLst>
                                      </p:cBhvr>
                                      <p:to>
                                        <p:strVal val="visible"/>
                                      </p:to>
                                    </p:set>
                                    <p:animEffect transition="in" filter="fade">
                                      <p:cBhvr>
                                        <p:cTn id="16"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p:bldP spid="307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France Capitulates</a:t>
            </a:r>
            <a:endParaRPr lang="en-US" sz="3500" b="1" smtClean="0">
              <a:effectLst>
                <a:outerShdw blurRad="38100" dist="38100" dir="2700000" algn="tl">
                  <a:srgbClr val="C0C0C0"/>
                </a:outerShdw>
              </a:effectLst>
              <a:latin typeface="Dark Crystal" pitchFamily="2" charset="0"/>
            </a:endParaRPr>
          </a:p>
        </p:txBody>
      </p:sp>
      <p:sp>
        <p:nvSpPr>
          <p:cNvPr id="31747" name="Rectangle 3"/>
          <p:cNvSpPr>
            <a:spLocks noGrp="1" noChangeArrowheads="1"/>
          </p:cNvSpPr>
          <p:nvPr>
            <p:ph type="body" idx="1"/>
          </p:nvPr>
        </p:nvSpPr>
        <p:spPr>
          <a:xfrm>
            <a:off x="3581400" y="1524000"/>
            <a:ext cx="4800600" cy="5334000"/>
          </a:xfrm>
        </p:spPr>
        <p:txBody>
          <a:bodyPr/>
          <a:lstStyle/>
          <a:p>
            <a:pPr marL="533400" indent="-533400" eaLnBrk="1" hangingPunct="1">
              <a:lnSpc>
                <a:spcPct val="90000"/>
              </a:lnSpc>
              <a:defRPr/>
            </a:pPr>
            <a:r>
              <a:rPr lang="en-US" b="1" smtClean="0">
                <a:cs typeface="Times New Roman" pitchFamily="18" charset="0"/>
              </a:rPr>
              <a:t>Hamilton and Federalists still want war.</a:t>
            </a:r>
          </a:p>
          <a:p>
            <a:pPr marL="914400" lvl="1" indent="-457200" eaLnBrk="1" hangingPunct="1">
              <a:lnSpc>
                <a:spcPct val="90000"/>
              </a:lnSpc>
              <a:defRPr/>
            </a:pPr>
            <a:r>
              <a:rPr lang="en-US" b="1" smtClean="0">
                <a:cs typeface="Times New Roman" pitchFamily="18" charset="0"/>
              </a:rPr>
              <a:t>Will go to war with France, but if </a:t>
            </a:r>
            <a:r>
              <a:rPr lang="en-US" b="1" u="sng" smtClean="0">
                <a:solidFill>
                  <a:schemeClr val="tx1"/>
                </a:solidFill>
                <a:effectLst>
                  <a:outerShdw blurRad="38100" dist="38100" dir="2700000" algn="tl">
                    <a:srgbClr val="C0C0C0"/>
                  </a:outerShdw>
                </a:effectLst>
                <a:cs typeface="Times New Roman" pitchFamily="18" charset="0"/>
              </a:rPr>
              <a:t>Spain</a:t>
            </a:r>
            <a:r>
              <a:rPr lang="en-US" b="1" smtClean="0">
                <a:cs typeface="Times New Roman" pitchFamily="18" charset="0"/>
              </a:rPr>
              <a:t> is available, we'll take them.</a:t>
            </a:r>
          </a:p>
          <a:p>
            <a:pPr marL="1295400" lvl="2" indent="-381000" eaLnBrk="1" hangingPunct="1">
              <a:lnSpc>
                <a:spcPct val="90000"/>
              </a:lnSpc>
              <a:buFontTx/>
              <a:buAutoNum type="arabicPeriod"/>
              <a:defRPr/>
            </a:pPr>
            <a:r>
              <a:rPr lang="en-US" b="1" smtClean="0">
                <a:cs typeface="Times New Roman" pitchFamily="18" charset="0"/>
              </a:rPr>
              <a:t>Spain </a:t>
            </a:r>
            <a:r>
              <a:rPr lang="en-US" b="1" u="sng" smtClean="0">
                <a:solidFill>
                  <a:schemeClr val="tx1"/>
                </a:solidFill>
                <a:effectLst>
                  <a:outerShdw blurRad="38100" dist="38100" dir="2700000" algn="tl">
                    <a:srgbClr val="C0C0C0"/>
                  </a:outerShdw>
                </a:effectLst>
                <a:cs typeface="Times New Roman" pitchFamily="18" charset="0"/>
              </a:rPr>
              <a:t>was weak</a:t>
            </a:r>
            <a:r>
              <a:rPr lang="en-US" b="1" smtClean="0">
                <a:cs typeface="Times New Roman" pitchFamily="18" charset="0"/>
              </a:rPr>
              <a:t>.</a:t>
            </a:r>
          </a:p>
          <a:p>
            <a:pPr marL="1295400" lvl="2" indent="-381000" eaLnBrk="1" hangingPunct="1">
              <a:lnSpc>
                <a:spcPct val="90000"/>
              </a:lnSpc>
              <a:buFontTx/>
              <a:buAutoNum type="arabicPeriod" startAt="2"/>
              <a:defRPr/>
            </a:pPr>
            <a:r>
              <a:rPr lang="en-US" b="1" smtClean="0">
                <a:cs typeface="Times New Roman" pitchFamily="18" charset="0"/>
              </a:rPr>
              <a:t>Spain </a:t>
            </a:r>
            <a:r>
              <a:rPr lang="en-US" b="1" u="sng" smtClean="0">
                <a:solidFill>
                  <a:schemeClr val="tx1"/>
                </a:solidFill>
                <a:effectLst>
                  <a:outerShdw blurRad="38100" dist="38100" dir="2700000" algn="tl">
                    <a:srgbClr val="C0C0C0"/>
                  </a:outerShdw>
                </a:effectLst>
                <a:cs typeface="Times New Roman" pitchFamily="18" charset="0"/>
              </a:rPr>
              <a:t>controlled Florida, New Orleans, and Louisiana</a:t>
            </a:r>
            <a:r>
              <a:rPr lang="en-US" b="1" smtClean="0">
                <a:cs typeface="Times New Roman" pitchFamily="18" charset="0"/>
              </a:rPr>
              <a:t>.</a:t>
            </a:r>
          </a:p>
          <a:p>
            <a:pPr marL="1295400" lvl="2" indent="-381000" eaLnBrk="1" hangingPunct="1">
              <a:lnSpc>
                <a:spcPct val="90000"/>
              </a:lnSpc>
              <a:buFontTx/>
              <a:buNone/>
              <a:defRPr/>
            </a:pPr>
            <a:r>
              <a:rPr lang="en-US" b="1" smtClean="0">
                <a:cs typeface="Times New Roman" pitchFamily="18" charset="0"/>
              </a:rPr>
              <a:t>3.	Spain </a:t>
            </a:r>
            <a:r>
              <a:rPr lang="en-US" b="1" u="sng" smtClean="0">
                <a:solidFill>
                  <a:schemeClr val="tx1"/>
                </a:solidFill>
                <a:effectLst>
                  <a:outerShdw blurRad="38100" dist="38100" dir="2700000" algn="tl">
                    <a:srgbClr val="C0C0C0"/>
                  </a:outerShdw>
                </a:effectLst>
                <a:cs typeface="Times New Roman" pitchFamily="18" charset="0"/>
              </a:rPr>
              <a:t>cut off trade for the Mississippi</a:t>
            </a:r>
            <a:r>
              <a:rPr lang="en-US" b="1" smtClean="0">
                <a:cs typeface="Times New Roman" pitchFamily="18" charset="0"/>
              </a:rPr>
              <a:t>. </a:t>
            </a:r>
          </a:p>
        </p:txBody>
      </p:sp>
      <p:sp>
        <p:nvSpPr>
          <p:cNvPr id="31748" name="Text Box 4"/>
          <p:cNvSpPr txBox="1">
            <a:spLocks noChangeArrowheads="1"/>
          </p:cNvSpPr>
          <p:nvPr/>
        </p:nvSpPr>
        <p:spPr bwMode="auto">
          <a:xfrm>
            <a:off x="533400" y="4953000"/>
            <a:ext cx="32766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400" b="1">
                <a:latin typeface="Copperplate Gothic Bold" pitchFamily="34" charset="0"/>
                <a:cs typeface="Times New Roman" pitchFamily="18" charset="0"/>
              </a:rPr>
              <a:t>Federalist Leaders</a:t>
            </a:r>
          </a:p>
          <a:p>
            <a:pPr algn="ctr" eaLnBrk="1" hangingPunct="1">
              <a:spcBef>
                <a:spcPct val="50000"/>
              </a:spcBef>
            </a:pPr>
            <a:r>
              <a:rPr lang="en-US" sz="800">
                <a:latin typeface="Times New Roman" pitchFamily="18" charset="0"/>
                <a:cs typeface="Times New Roman" pitchFamily="18" charset="0"/>
              </a:rPr>
              <a:t>http://www.archives.gov/publications/prologue/2006/spring/images/mural-detail-m.jpg</a:t>
            </a:r>
          </a:p>
        </p:txBody>
      </p:sp>
      <p:pic>
        <p:nvPicPr>
          <p:cNvPr id="31751" name="Picture 7" descr="mural-detail-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209800"/>
            <a:ext cx="32766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747"/>
                                        </p:tgtEl>
                                        <p:attrNameLst>
                                          <p:attrName>style.visibility</p:attrName>
                                        </p:attrNameLst>
                                      </p:cBhvr>
                                      <p:to>
                                        <p:strVal val="visible"/>
                                      </p:to>
                                    </p:set>
                                    <p:animEffect transition="in" filter="fade">
                                      <p:cBhvr>
                                        <p:cTn id="10" dur="2000"/>
                                        <p:tgtEl>
                                          <p:spTgt spid="31747"/>
                                        </p:tgtEl>
                                      </p:cBhvr>
                                    </p:animEffect>
                                  </p:childTnLst>
                                  <p:subTnLst>
                                    <p:audio>
                                      <p:cMediaNode>
                                        <p:cTn display="0" masterRel="sameClick">
                                          <p:stCondLst>
                                            <p:cond evt="begin" delay="0">
                                              <p:tn val="8"/>
                                            </p:cond>
                                          </p:stCondLst>
                                          <p:endCondLst>
                                            <p:cond evt="onStopAudio" delay="0">
                                              <p:tgtEl>
                                                <p:sldTgt/>
                                              </p:tgtEl>
                                            </p:cond>
                                          </p:endCondLst>
                                        </p:cTn>
                                        <p:tgtEl>
                                          <p:sndTgt r:embed="rId3" name="13 Days-- War.wav"/>
                                        </p:tgtEl>
                                      </p:cMediaNode>
                                    </p:audio>
                                  </p:subTnLst>
                                </p:cTn>
                              </p:par>
                              <p:par>
                                <p:cTn id="11" presetID="10" presetClass="entr" presetSubtype="0" fill="hold" nodeType="withEffect">
                                  <p:stCondLst>
                                    <p:cond delay="0"/>
                                  </p:stCondLst>
                                  <p:childTnLst>
                                    <p:set>
                                      <p:cBhvr>
                                        <p:cTn id="12" dur="1" fill="hold">
                                          <p:stCondLst>
                                            <p:cond delay="0"/>
                                          </p:stCondLst>
                                        </p:cTn>
                                        <p:tgtEl>
                                          <p:spTgt spid="31751"/>
                                        </p:tgtEl>
                                        <p:attrNameLst>
                                          <p:attrName>style.visibility</p:attrName>
                                        </p:attrNameLst>
                                      </p:cBhvr>
                                      <p:to>
                                        <p:strVal val="visible"/>
                                      </p:to>
                                    </p:set>
                                    <p:animEffect transition="in" filter="fade">
                                      <p:cBhvr>
                                        <p:cTn id="13" dur="2000"/>
                                        <p:tgtEl>
                                          <p:spTgt spid="317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748"/>
                                        </p:tgtEl>
                                        <p:attrNameLst>
                                          <p:attrName>style.visibility</p:attrName>
                                        </p:attrNameLst>
                                      </p:cBhvr>
                                      <p:to>
                                        <p:strVal val="visible"/>
                                      </p:to>
                                    </p:set>
                                    <p:animEffect transition="in" filter="fade">
                                      <p:cBhvr>
                                        <p:cTn id="16" dur="2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p:bldP spid="317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France Capitulates</a:t>
            </a:r>
            <a:endParaRPr lang="en-US" sz="3500" b="1" smtClean="0">
              <a:effectLst>
                <a:outerShdw blurRad="38100" dist="38100" dir="2700000" algn="tl">
                  <a:srgbClr val="C0C0C0"/>
                </a:outerShdw>
              </a:effectLst>
              <a:latin typeface="Dark Crystal" pitchFamily="2" charset="0"/>
            </a:endParaRPr>
          </a:p>
        </p:txBody>
      </p:sp>
      <p:sp>
        <p:nvSpPr>
          <p:cNvPr id="32771" name="Rectangle 3"/>
          <p:cNvSpPr>
            <a:spLocks noGrp="1" noChangeArrowheads="1"/>
          </p:cNvSpPr>
          <p:nvPr>
            <p:ph type="body" idx="1"/>
          </p:nvPr>
        </p:nvSpPr>
        <p:spPr>
          <a:xfrm>
            <a:off x="685800" y="1295400"/>
            <a:ext cx="4800600" cy="5334000"/>
          </a:xfrm>
        </p:spPr>
        <p:txBody>
          <a:bodyPr/>
          <a:lstStyle/>
          <a:p>
            <a:pPr marL="533400" indent="-533400" eaLnBrk="1" hangingPunct="1">
              <a:lnSpc>
                <a:spcPct val="90000"/>
              </a:lnSpc>
              <a:defRPr/>
            </a:pPr>
            <a:r>
              <a:rPr lang="en-US" sz="3600" b="1" smtClean="0">
                <a:cs typeface="Times New Roman" pitchFamily="18" charset="0"/>
              </a:rPr>
              <a:t>Adams remains cool.</a:t>
            </a:r>
          </a:p>
          <a:p>
            <a:pPr marL="914400" lvl="1" indent="-457200" eaLnBrk="1" hangingPunct="1">
              <a:lnSpc>
                <a:spcPct val="90000"/>
              </a:lnSpc>
              <a:defRPr/>
            </a:pPr>
            <a:r>
              <a:rPr lang="en-US" sz="3200" b="1" smtClean="0">
                <a:cs typeface="Times New Roman" pitchFamily="18" charset="0"/>
              </a:rPr>
              <a:t>Sends ministers to France and Spain to negotiate treaties.</a:t>
            </a:r>
          </a:p>
          <a:p>
            <a:pPr marL="914400" lvl="1" indent="-457200" eaLnBrk="1" hangingPunct="1">
              <a:lnSpc>
                <a:spcPct val="90000"/>
              </a:lnSpc>
              <a:defRPr/>
            </a:pPr>
            <a:r>
              <a:rPr lang="en-US" sz="3200" b="1" smtClean="0">
                <a:cs typeface="Times New Roman" pitchFamily="18" charset="0"/>
              </a:rPr>
              <a:t>Infuriates some of the Federalists, who </a:t>
            </a:r>
            <a:r>
              <a:rPr lang="en-US" sz="3200" b="1" u="sng" smtClean="0">
                <a:solidFill>
                  <a:schemeClr val="tx1"/>
                </a:solidFill>
                <a:effectLst>
                  <a:outerShdw blurRad="38100" dist="38100" dir="2700000" algn="tl">
                    <a:srgbClr val="C0C0C0"/>
                  </a:outerShdw>
                </a:effectLst>
                <a:cs typeface="Times New Roman" pitchFamily="18" charset="0"/>
              </a:rPr>
              <a:t>withdraw some support in the next election</a:t>
            </a:r>
            <a:r>
              <a:rPr lang="en-US" sz="3200" b="1" smtClean="0">
                <a:cs typeface="Times New Roman" pitchFamily="18" charset="0"/>
              </a:rPr>
              <a:t>. </a:t>
            </a:r>
          </a:p>
        </p:txBody>
      </p:sp>
      <p:sp>
        <p:nvSpPr>
          <p:cNvPr id="32772" name="Text Box 4"/>
          <p:cNvSpPr txBox="1">
            <a:spLocks noChangeArrowheads="1"/>
          </p:cNvSpPr>
          <p:nvPr/>
        </p:nvSpPr>
        <p:spPr bwMode="auto">
          <a:xfrm>
            <a:off x="5257800" y="5410200"/>
            <a:ext cx="3276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400" b="1">
                <a:latin typeface="Copperplate Gothic Bold" pitchFamily="34" charset="0"/>
                <a:cs typeface="Times New Roman" pitchFamily="18" charset="0"/>
              </a:rPr>
              <a:t>John Adams</a:t>
            </a:r>
          </a:p>
          <a:p>
            <a:pPr algn="ctr" eaLnBrk="1" hangingPunct="1">
              <a:spcBef>
                <a:spcPct val="50000"/>
              </a:spcBef>
            </a:pPr>
            <a:r>
              <a:rPr lang="en-US" sz="800">
                <a:latin typeface="Times New Roman" pitchFamily="18" charset="0"/>
                <a:cs typeface="Times New Roman" pitchFamily="18" charset="0"/>
              </a:rPr>
              <a:t>http://www.u-s-history.com/images/john-adams.gif</a:t>
            </a:r>
          </a:p>
        </p:txBody>
      </p:sp>
      <p:pic>
        <p:nvPicPr>
          <p:cNvPr id="32775" name="Picture 7" descr="john-ada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600200"/>
            <a:ext cx="28860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71"/>
                                        </p:tgtEl>
                                        <p:attrNameLst>
                                          <p:attrName>style.visibility</p:attrName>
                                        </p:attrNameLst>
                                      </p:cBhvr>
                                      <p:to>
                                        <p:strVal val="visible"/>
                                      </p:to>
                                    </p:set>
                                    <p:animEffect transition="in" filter="fade">
                                      <p:cBhvr>
                                        <p:cTn id="10" dur="2000"/>
                                        <p:tgtEl>
                                          <p:spTgt spid="32771"/>
                                        </p:tgtEl>
                                      </p:cBhvr>
                                    </p:animEffect>
                                  </p:childTnLst>
                                </p:cTn>
                              </p:par>
                              <p:par>
                                <p:cTn id="11" presetID="10" presetClass="entr" presetSubtype="0" fill="hold" nodeType="withEffect">
                                  <p:stCondLst>
                                    <p:cond delay="0"/>
                                  </p:stCondLst>
                                  <p:childTnLst>
                                    <p:set>
                                      <p:cBhvr>
                                        <p:cTn id="12" dur="1" fill="hold">
                                          <p:stCondLst>
                                            <p:cond delay="0"/>
                                          </p:stCondLst>
                                        </p:cTn>
                                        <p:tgtEl>
                                          <p:spTgt spid="32775"/>
                                        </p:tgtEl>
                                        <p:attrNameLst>
                                          <p:attrName>style.visibility</p:attrName>
                                        </p:attrNameLst>
                                      </p:cBhvr>
                                      <p:to>
                                        <p:strVal val="visible"/>
                                      </p:to>
                                    </p:set>
                                    <p:animEffect transition="in" filter="fade">
                                      <p:cBhvr>
                                        <p:cTn id="13" dur="2000"/>
                                        <p:tgtEl>
                                          <p:spTgt spid="32775"/>
                                        </p:tgtEl>
                                      </p:cBhvr>
                                    </p:animEffect>
                                  </p:childTnLst>
                                  <p:subTnLst>
                                    <p:audio>
                                      <p:cMediaNode>
                                        <p:cTn display="0" masterRel="sameClick">
                                          <p:stCondLst>
                                            <p:cond evt="begin" delay="0">
                                              <p:tn val="11"/>
                                            </p:cond>
                                          </p:stCondLst>
                                          <p:endCondLst>
                                            <p:cond evt="onStopAudio" delay="0">
                                              <p:tgtEl>
                                                <p:sldTgt/>
                                              </p:tgtEl>
                                            </p:cond>
                                          </p:endCondLst>
                                        </p:cTn>
                                        <p:tgtEl>
                                          <p:sndTgt r:embed="rId3" name="FDTD-- Cool.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32772"/>
                                        </p:tgtEl>
                                        <p:attrNameLst>
                                          <p:attrName>style.visibility</p:attrName>
                                        </p:attrNameLst>
                                      </p:cBhvr>
                                      <p:to>
                                        <p:strVal val="visible"/>
                                      </p:to>
                                    </p:set>
                                    <p:animEffect transition="in" filter="fade">
                                      <p:cBhvr>
                                        <p:cTn id="16" dur="2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p:bldP spid="327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5000" dirty="0" smtClean="0">
                <a:latin typeface="Dark Crystal" pitchFamily="2" charset="0"/>
              </a:rPr>
              <a:t>Question 1</a:t>
            </a:r>
          </a:p>
        </p:txBody>
      </p:sp>
      <p:sp>
        <p:nvSpPr>
          <p:cNvPr id="33795" name="Rectangle 3"/>
          <p:cNvSpPr>
            <a:spLocks noGrp="1" noChangeArrowheads="1"/>
          </p:cNvSpPr>
          <p:nvPr>
            <p:ph type="body" idx="1"/>
          </p:nvPr>
        </p:nvSpPr>
        <p:spPr>
          <a:xfrm>
            <a:off x="685800" y="1676400"/>
            <a:ext cx="7772400" cy="4800600"/>
          </a:xfrm>
        </p:spPr>
        <p:txBody>
          <a:bodyPr/>
          <a:lstStyle/>
          <a:p>
            <a:pPr eaLnBrk="1" hangingPunct="1">
              <a:lnSpc>
                <a:spcPct val="90000"/>
              </a:lnSpc>
              <a:defRPr/>
            </a:pPr>
            <a:r>
              <a:rPr lang="en-US" b="1" smtClean="0">
                <a:solidFill>
                  <a:schemeClr val="tx1"/>
                </a:solidFill>
                <a:effectLst>
                  <a:outerShdw blurRad="38100" dist="38100" dir="2700000" algn="tl">
                    <a:srgbClr val="C0C0C0"/>
                  </a:outerShdw>
                </a:effectLst>
                <a:cs typeface="Times New Roman" pitchFamily="18" charset="0"/>
              </a:rPr>
              <a:t>The Virginia and Kentucky Resolutions argued that the right to determine the constitutionality of a law passed by Congress rested in</a:t>
            </a:r>
          </a:p>
          <a:p>
            <a:pPr eaLnBrk="1" hangingPunct="1">
              <a:lnSpc>
                <a:spcPct val="90000"/>
              </a:lnSpc>
              <a:defRPr/>
            </a:pPr>
            <a:r>
              <a:rPr lang="en-US" smtClean="0">
                <a:solidFill>
                  <a:srgbClr val="FFCC99"/>
                </a:solidFill>
                <a:cs typeface="Times New Roman" pitchFamily="18" charset="0"/>
              </a:rPr>
              <a:t>A.	Congress.	</a:t>
            </a:r>
          </a:p>
          <a:p>
            <a:pPr eaLnBrk="1" hangingPunct="1">
              <a:lnSpc>
                <a:spcPct val="90000"/>
              </a:lnSpc>
              <a:defRPr/>
            </a:pPr>
            <a:r>
              <a:rPr lang="en-US" smtClean="0">
                <a:solidFill>
                  <a:srgbClr val="FFCC99"/>
                </a:solidFill>
                <a:cs typeface="Times New Roman" pitchFamily="18" charset="0"/>
              </a:rPr>
              <a:t>B.	the states.</a:t>
            </a:r>
          </a:p>
          <a:p>
            <a:pPr eaLnBrk="1" hangingPunct="1">
              <a:lnSpc>
                <a:spcPct val="90000"/>
              </a:lnSpc>
              <a:defRPr/>
            </a:pPr>
            <a:r>
              <a:rPr lang="en-US" smtClean="0">
                <a:solidFill>
                  <a:srgbClr val="FFCC99"/>
                </a:solidFill>
                <a:cs typeface="Times New Roman" pitchFamily="18" charset="0"/>
              </a:rPr>
              <a:t>C.	the President.	</a:t>
            </a:r>
          </a:p>
          <a:p>
            <a:pPr eaLnBrk="1" hangingPunct="1">
              <a:lnSpc>
                <a:spcPct val="90000"/>
              </a:lnSpc>
              <a:defRPr/>
            </a:pPr>
            <a:r>
              <a:rPr lang="en-US" smtClean="0">
                <a:solidFill>
                  <a:srgbClr val="FFCC99"/>
                </a:solidFill>
                <a:cs typeface="Times New Roman" pitchFamily="18" charset="0"/>
              </a:rPr>
              <a:t>D.	the Supreme Court.</a:t>
            </a:r>
          </a:p>
          <a:p>
            <a:pPr eaLnBrk="1" hangingPunct="1">
              <a:lnSpc>
                <a:spcPct val="90000"/>
              </a:lnSpc>
              <a:buFontTx/>
              <a:buNone/>
              <a:defRPr/>
            </a:pPr>
            <a:r>
              <a:rPr lang="en-US" smtClean="0">
                <a:solidFill>
                  <a:srgbClr val="FFCC99"/>
                </a:solidFill>
                <a:cs typeface="Times New Roman" pitchFamily="18" charset="0"/>
              </a:rPr>
              <a:t>	E.	the vote of the common people.</a:t>
            </a:r>
            <a:r>
              <a:rPr lang="en-US" smtClean="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5000" dirty="0" smtClean="0">
                <a:latin typeface="Dark Crystal" pitchFamily="2" charset="0"/>
              </a:rPr>
              <a:t>Question 2</a:t>
            </a:r>
          </a:p>
        </p:txBody>
      </p:sp>
      <p:sp>
        <p:nvSpPr>
          <p:cNvPr id="34819" name="Rectangle 3"/>
          <p:cNvSpPr>
            <a:spLocks noGrp="1" noChangeArrowheads="1"/>
          </p:cNvSpPr>
          <p:nvPr>
            <p:ph type="body" idx="1"/>
          </p:nvPr>
        </p:nvSpPr>
        <p:spPr>
          <a:xfrm>
            <a:off x="685800" y="1676400"/>
            <a:ext cx="7772400" cy="4800600"/>
          </a:xfrm>
        </p:spPr>
        <p:txBody>
          <a:bodyPr/>
          <a:lstStyle/>
          <a:p>
            <a:pPr eaLnBrk="1" hangingPunct="1">
              <a:lnSpc>
                <a:spcPct val="90000"/>
              </a:lnSpc>
              <a:defRPr/>
            </a:pPr>
            <a:r>
              <a:rPr lang="en-US" sz="2800" b="1" smtClean="0">
                <a:solidFill>
                  <a:schemeClr val="tx1"/>
                </a:solidFill>
                <a:effectLst>
                  <a:outerShdw blurRad="38100" dist="38100" dir="2700000" algn="tl">
                    <a:srgbClr val="C0C0C0"/>
                  </a:outerShdw>
                </a:effectLst>
                <a:cs typeface="Times New Roman" pitchFamily="18" charset="0"/>
              </a:rPr>
              <a:t>The XYZ Affair resulted in</a:t>
            </a:r>
          </a:p>
          <a:p>
            <a:pPr eaLnBrk="1" hangingPunct="1">
              <a:lnSpc>
                <a:spcPct val="90000"/>
              </a:lnSpc>
              <a:defRPr/>
            </a:pPr>
            <a:r>
              <a:rPr lang="en-US" sz="2800" b="1" smtClean="0">
                <a:solidFill>
                  <a:srgbClr val="FFCC99"/>
                </a:solidFill>
                <a:cs typeface="Times New Roman" pitchFamily="18" charset="0"/>
              </a:rPr>
              <a:t>A.	the growth of pro-French sentiment in </a:t>
            </a:r>
          </a:p>
          <a:p>
            <a:pPr eaLnBrk="1" hangingPunct="1">
              <a:lnSpc>
                <a:spcPct val="90000"/>
              </a:lnSpc>
              <a:defRPr/>
            </a:pPr>
            <a:r>
              <a:rPr lang="en-US" sz="2800" b="1" smtClean="0">
                <a:solidFill>
                  <a:srgbClr val="FFCC99"/>
                </a:solidFill>
                <a:cs typeface="Times New Roman" pitchFamily="18" charset="0"/>
              </a:rPr>
              <a:t>      the United States.</a:t>
            </a:r>
          </a:p>
          <a:p>
            <a:pPr eaLnBrk="1" hangingPunct="1">
              <a:lnSpc>
                <a:spcPct val="90000"/>
              </a:lnSpc>
              <a:defRPr/>
            </a:pPr>
            <a:r>
              <a:rPr lang="en-US" sz="2800" b="1" smtClean="0">
                <a:solidFill>
                  <a:srgbClr val="FFCC99"/>
                </a:solidFill>
                <a:cs typeface="Times New Roman" pitchFamily="18" charset="0"/>
              </a:rPr>
              <a:t>B.	a formal alliance between Great Britain       </a:t>
            </a:r>
          </a:p>
          <a:p>
            <a:pPr eaLnBrk="1" hangingPunct="1">
              <a:lnSpc>
                <a:spcPct val="90000"/>
              </a:lnSpc>
              <a:defRPr/>
            </a:pPr>
            <a:r>
              <a:rPr lang="en-US" sz="2800" b="1" smtClean="0">
                <a:solidFill>
                  <a:srgbClr val="FFCC99"/>
                </a:solidFill>
                <a:cs typeface="Times New Roman" pitchFamily="18" charset="0"/>
              </a:rPr>
              <a:t>      and the United States.</a:t>
            </a:r>
          </a:p>
          <a:p>
            <a:pPr eaLnBrk="1" hangingPunct="1">
              <a:lnSpc>
                <a:spcPct val="90000"/>
              </a:lnSpc>
              <a:defRPr/>
            </a:pPr>
            <a:r>
              <a:rPr lang="en-US" sz="2800" b="1" smtClean="0">
                <a:solidFill>
                  <a:srgbClr val="FFCC99"/>
                </a:solidFill>
                <a:cs typeface="Times New Roman" pitchFamily="18" charset="0"/>
              </a:rPr>
              <a:t>C.	an undeclared war between the United  	States and France.</a:t>
            </a:r>
          </a:p>
          <a:p>
            <a:pPr eaLnBrk="1" hangingPunct="1">
              <a:lnSpc>
                <a:spcPct val="90000"/>
              </a:lnSpc>
              <a:defRPr/>
            </a:pPr>
            <a:r>
              <a:rPr lang="en-US" sz="2800" b="1" smtClean="0">
                <a:solidFill>
                  <a:srgbClr val="FFCC99"/>
                </a:solidFill>
                <a:cs typeface="Times New Roman" pitchFamily="18" charset="0"/>
              </a:rPr>
              <a:t>D.	embarrassment for President Adams.</a:t>
            </a:r>
          </a:p>
          <a:p>
            <a:pPr eaLnBrk="1" hangingPunct="1">
              <a:lnSpc>
                <a:spcPct val="90000"/>
              </a:lnSpc>
              <a:defRPr/>
            </a:pPr>
            <a:r>
              <a:rPr lang="en-US" sz="2800" b="1" smtClean="0">
                <a:solidFill>
                  <a:srgbClr val="FFCC99"/>
                </a:solidFill>
                <a:cs typeface="Times New Roman" pitchFamily="18" charset="0"/>
              </a:rPr>
              <a:t>E.	a new alliance with France against 	Great Britain.</a:t>
            </a:r>
            <a:r>
              <a:rPr lang="en-US" sz="2800" b="1" smtClean="0">
                <a:solidFill>
                  <a:schemeClr val="tx1"/>
                </a:solidFill>
                <a:cs typeface="Times New Roman"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7034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Election of 1796</a:t>
            </a:r>
            <a:br>
              <a:rPr lang="en-US" b="1" smtClean="0">
                <a:solidFill>
                  <a:schemeClr val="tx1"/>
                </a:solidFill>
                <a:effectLst>
                  <a:outerShdw blurRad="38100" dist="38100" dir="2700000" algn="tl">
                    <a:srgbClr val="C0C0C0"/>
                  </a:outerShdw>
                </a:effectLst>
                <a:latin typeface="Dark Crystal" pitchFamily="2" charset="0"/>
              </a:rPr>
            </a:br>
            <a:r>
              <a:rPr lang="en-US" sz="3600" b="1" smtClean="0">
                <a:effectLst>
                  <a:outerShdw blurRad="38100" dist="38100" dir="2700000" algn="tl">
                    <a:srgbClr val="C0C0C0"/>
                  </a:outerShdw>
                </a:effectLst>
                <a:latin typeface="Dark Crystal" pitchFamily="2" charset="0"/>
              </a:rPr>
              <a:t>Issues in the Young Nation</a:t>
            </a:r>
          </a:p>
        </p:txBody>
      </p:sp>
      <p:sp>
        <p:nvSpPr>
          <p:cNvPr id="8195" name="Rectangle 3"/>
          <p:cNvSpPr>
            <a:spLocks noGrp="1" noChangeArrowheads="1"/>
          </p:cNvSpPr>
          <p:nvPr>
            <p:ph type="body" idx="1"/>
          </p:nvPr>
        </p:nvSpPr>
        <p:spPr>
          <a:xfrm>
            <a:off x="685800" y="2743200"/>
            <a:ext cx="3886200" cy="2590800"/>
          </a:xfrm>
        </p:spPr>
        <p:txBody>
          <a:bodyPr/>
          <a:lstStyle/>
          <a:p>
            <a:pPr eaLnBrk="1" hangingPunct="1">
              <a:defRPr/>
            </a:pPr>
            <a:r>
              <a:rPr lang="en-US" b="1" smtClean="0">
                <a:cs typeface="Times New Roman" pitchFamily="18" charset="0"/>
              </a:rPr>
              <a:t>Federalists and Democratic-Republicans </a:t>
            </a:r>
            <a:r>
              <a:rPr lang="en-US" b="1" u="sng" smtClean="0">
                <a:solidFill>
                  <a:schemeClr val="tx1"/>
                </a:solidFill>
                <a:effectLst>
                  <a:outerShdw blurRad="38100" dist="38100" dir="2700000" algn="tl">
                    <a:srgbClr val="C0C0C0"/>
                  </a:outerShdw>
                </a:effectLst>
                <a:cs typeface="Times New Roman" pitchFamily="18" charset="0"/>
              </a:rPr>
              <a:t>aren't speaking to each other</a:t>
            </a:r>
            <a:r>
              <a:rPr lang="en-US" b="1" smtClean="0">
                <a:cs typeface="Times New Roman" pitchFamily="18" charset="0"/>
              </a:rPr>
              <a:t>.</a:t>
            </a:r>
            <a:r>
              <a:rPr lang="en-US" smtClean="0"/>
              <a:t> </a:t>
            </a:r>
          </a:p>
        </p:txBody>
      </p:sp>
      <p:sp>
        <p:nvSpPr>
          <p:cNvPr id="8196" name="Text Box 4"/>
          <p:cNvSpPr txBox="1">
            <a:spLocks noChangeArrowheads="1"/>
          </p:cNvSpPr>
          <p:nvPr/>
        </p:nvSpPr>
        <p:spPr bwMode="auto">
          <a:xfrm>
            <a:off x="4648200" y="5791200"/>
            <a:ext cx="3276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400" b="1">
                <a:latin typeface="Copperplate Gothic Bold" pitchFamily="34" charset="0"/>
                <a:cs typeface="Times New Roman" pitchFamily="18" charset="0"/>
              </a:rPr>
              <a:t>End of the One-Party System</a:t>
            </a:r>
          </a:p>
          <a:p>
            <a:pPr algn="ctr" eaLnBrk="1" hangingPunct="1">
              <a:spcBef>
                <a:spcPct val="50000"/>
              </a:spcBef>
            </a:pPr>
            <a:r>
              <a:rPr lang="en-US" sz="800">
                <a:latin typeface="Times New Roman" pitchFamily="18" charset="0"/>
                <a:cs typeface="Times New Roman" pitchFamily="18" charset="0"/>
              </a:rPr>
              <a:t>http://www.james.com/beaumont/images/smith_melancton1.jpg</a:t>
            </a:r>
          </a:p>
        </p:txBody>
      </p:sp>
      <p:pic>
        <p:nvPicPr>
          <p:cNvPr id="8198" name="Picture 6" descr="smith_melancto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905000"/>
            <a:ext cx="396240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strVal val="#ppt_w*0.70"/>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animEffect transition="in" filter="fade">
                                      <p:cBhvr>
                                        <p:cTn id="9" dur="1000"/>
                                        <p:tgtEl>
                                          <p:spTgt spid="819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p:cTn id="12" dur="1000" fill="hold"/>
                                        <p:tgtEl>
                                          <p:spTgt spid="8195"/>
                                        </p:tgtEl>
                                        <p:attrNameLst>
                                          <p:attrName>ppt_w</p:attrName>
                                        </p:attrNameLst>
                                      </p:cBhvr>
                                      <p:tavLst>
                                        <p:tav tm="0">
                                          <p:val>
                                            <p:strVal val="#ppt_w*0.70"/>
                                          </p:val>
                                        </p:tav>
                                        <p:tav tm="100000">
                                          <p:val>
                                            <p:strVal val="#ppt_w"/>
                                          </p:val>
                                        </p:tav>
                                      </p:tavLst>
                                    </p:anim>
                                    <p:anim calcmode="lin" valueType="num">
                                      <p:cBhvr>
                                        <p:cTn id="13" dur="1000" fill="hold"/>
                                        <p:tgtEl>
                                          <p:spTgt spid="8195"/>
                                        </p:tgtEl>
                                        <p:attrNameLst>
                                          <p:attrName>ppt_h</p:attrName>
                                        </p:attrNameLst>
                                      </p:cBhvr>
                                      <p:tavLst>
                                        <p:tav tm="0">
                                          <p:val>
                                            <p:strVal val="#ppt_h"/>
                                          </p:val>
                                        </p:tav>
                                        <p:tav tm="100000">
                                          <p:val>
                                            <p:strVal val="#ppt_h"/>
                                          </p:val>
                                        </p:tav>
                                      </p:tavLst>
                                    </p:anim>
                                    <p:animEffect transition="in" filter="fade">
                                      <p:cBhvr>
                                        <p:cTn id="14" dur="1000"/>
                                        <p:tgtEl>
                                          <p:spTgt spid="8195"/>
                                        </p:tgtEl>
                                      </p:cBhvr>
                                    </p:animEffect>
                                  </p:childTnLst>
                                </p:cTn>
                              </p:par>
                              <p:par>
                                <p:cTn id="15" presetID="55" presetClass="entr" presetSubtype="0" fill="hold" nodeType="withEffect">
                                  <p:stCondLst>
                                    <p:cond delay="0"/>
                                  </p:stCondLst>
                                  <p:childTnLst>
                                    <p:set>
                                      <p:cBhvr>
                                        <p:cTn id="16" dur="1" fill="hold">
                                          <p:stCondLst>
                                            <p:cond delay="0"/>
                                          </p:stCondLst>
                                        </p:cTn>
                                        <p:tgtEl>
                                          <p:spTgt spid="8198"/>
                                        </p:tgtEl>
                                        <p:attrNameLst>
                                          <p:attrName>style.visibility</p:attrName>
                                        </p:attrNameLst>
                                      </p:cBhvr>
                                      <p:to>
                                        <p:strVal val="visible"/>
                                      </p:to>
                                    </p:set>
                                    <p:anim calcmode="lin" valueType="num">
                                      <p:cBhvr>
                                        <p:cTn id="17" dur="1000" fill="hold"/>
                                        <p:tgtEl>
                                          <p:spTgt spid="8198"/>
                                        </p:tgtEl>
                                        <p:attrNameLst>
                                          <p:attrName>ppt_w</p:attrName>
                                        </p:attrNameLst>
                                      </p:cBhvr>
                                      <p:tavLst>
                                        <p:tav tm="0">
                                          <p:val>
                                            <p:strVal val="#ppt_w*0.70"/>
                                          </p:val>
                                        </p:tav>
                                        <p:tav tm="100000">
                                          <p:val>
                                            <p:strVal val="#ppt_w"/>
                                          </p:val>
                                        </p:tav>
                                      </p:tavLst>
                                    </p:anim>
                                    <p:anim calcmode="lin" valueType="num">
                                      <p:cBhvr>
                                        <p:cTn id="18" dur="1000" fill="hold"/>
                                        <p:tgtEl>
                                          <p:spTgt spid="8198"/>
                                        </p:tgtEl>
                                        <p:attrNameLst>
                                          <p:attrName>ppt_h</p:attrName>
                                        </p:attrNameLst>
                                      </p:cBhvr>
                                      <p:tavLst>
                                        <p:tav tm="0">
                                          <p:val>
                                            <p:strVal val="#ppt_h"/>
                                          </p:val>
                                        </p:tav>
                                        <p:tav tm="100000">
                                          <p:val>
                                            <p:strVal val="#ppt_h"/>
                                          </p:val>
                                        </p:tav>
                                      </p:tavLst>
                                    </p:anim>
                                    <p:animEffect transition="in" filter="fade">
                                      <p:cBhvr>
                                        <p:cTn id="19" dur="1000"/>
                                        <p:tgtEl>
                                          <p:spTgt spid="819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196"/>
                                        </p:tgtEl>
                                        <p:attrNameLst>
                                          <p:attrName>style.visibility</p:attrName>
                                        </p:attrNameLst>
                                      </p:cBhvr>
                                      <p:to>
                                        <p:strVal val="visible"/>
                                      </p:to>
                                    </p:set>
                                    <p:anim calcmode="lin" valueType="num">
                                      <p:cBhvr>
                                        <p:cTn id="22" dur="1000" fill="hold"/>
                                        <p:tgtEl>
                                          <p:spTgt spid="8196"/>
                                        </p:tgtEl>
                                        <p:attrNameLst>
                                          <p:attrName>ppt_w</p:attrName>
                                        </p:attrNameLst>
                                      </p:cBhvr>
                                      <p:tavLst>
                                        <p:tav tm="0">
                                          <p:val>
                                            <p:strVal val="#ppt_w*0.70"/>
                                          </p:val>
                                        </p:tav>
                                        <p:tav tm="100000">
                                          <p:val>
                                            <p:strVal val="#ppt_w"/>
                                          </p:val>
                                        </p:tav>
                                      </p:tavLst>
                                    </p:anim>
                                    <p:anim calcmode="lin" valueType="num">
                                      <p:cBhvr>
                                        <p:cTn id="23" dur="1000" fill="hold"/>
                                        <p:tgtEl>
                                          <p:spTgt spid="8196"/>
                                        </p:tgtEl>
                                        <p:attrNameLst>
                                          <p:attrName>ppt_h</p:attrName>
                                        </p:attrNameLst>
                                      </p:cBhvr>
                                      <p:tavLst>
                                        <p:tav tm="0">
                                          <p:val>
                                            <p:strVal val="#ppt_h"/>
                                          </p:val>
                                        </p:tav>
                                        <p:tav tm="100000">
                                          <p:val>
                                            <p:strVal val="#ppt_h"/>
                                          </p:val>
                                        </p:tav>
                                      </p:tavLst>
                                    </p:anim>
                                    <p:animEffect transition="in" filter="fade">
                                      <p:cBhvr>
                                        <p:cTn id="24" dur="1000"/>
                                        <p:tgtEl>
                                          <p:spTgt spid="8196"/>
                                        </p:tgtEl>
                                      </p:cBhvr>
                                    </p:animEffect>
                                  </p:childTnLst>
                                </p:cTn>
                              </p:par>
                            </p:childTnLst>
                          </p:cTn>
                        </p:par>
                        <p:par>
                          <p:cTn id="25" fill="hold" nodeType="afterGroup">
                            <p:stCondLst>
                              <p:cond delay="1000"/>
                            </p:stCondLst>
                            <p:childTnLst>
                              <p:par>
                                <p:cTn id="26" presetID="9" presetClass="exit" presetSubtype="0" fill="hold" nodeType="afterEffect">
                                  <p:stCondLst>
                                    <p:cond delay="2500"/>
                                  </p:stCondLst>
                                  <p:childTnLst>
                                    <p:animEffect transition="out" filter="dissolve">
                                      <p:cBhvr>
                                        <p:cTn id="27" dur="500"/>
                                        <p:tgtEl>
                                          <p:spTgt spid="8198"/>
                                        </p:tgtEl>
                                      </p:cBhvr>
                                    </p:animEffect>
                                    <p:set>
                                      <p:cBhvr>
                                        <p:cTn id="28" dur="1" fill="hold">
                                          <p:stCondLst>
                                            <p:cond delay="499"/>
                                          </p:stCondLst>
                                        </p:cTn>
                                        <p:tgtEl>
                                          <p:spTgt spid="8198"/>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8196"/>
                                        </p:tgtEl>
                                      </p:cBhvr>
                                    </p:animEffect>
                                    <p:set>
                                      <p:cBhvr>
                                        <p:cTn id="31" dur="1" fill="hold">
                                          <p:stCondLst>
                                            <p:cond delay="499"/>
                                          </p:stCondLst>
                                        </p:cTn>
                                        <p:tgtEl>
                                          <p:spTgt spid="81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196" grpId="0"/>
      <p:bldP spid="819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Election of 1796</a:t>
            </a:r>
            <a:br>
              <a:rPr lang="en-US" b="1" smtClean="0">
                <a:solidFill>
                  <a:schemeClr val="tx1"/>
                </a:solidFill>
                <a:effectLst>
                  <a:outerShdw blurRad="38100" dist="38100" dir="2700000" algn="tl">
                    <a:srgbClr val="C0C0C0"/>
                  </a:outerShdw>
                </a:effectLst>
                <a:latin typeface="Dark Crystal" pitchFamily="2" charset="0"/>
              </a:rPr>
            </a:br>
            <a:r>
              <a:rPr lang="en-US" sz="3600" b="1" smtClean="0">
                <a:effectLst>
                  <a:outerShdw blurRad="38100" dist="38100" dir="2700000" algn="tl">
                    <a:srgbClr val="C0C0C0"/>
                  </a:outerShdw>
                </a:effectLst>
                <a:latin typeface="Dark Crystal" pitchFamily="2" charset="0"/>
              </a:rPr>
              <a:t>The Potential Candidates</a:t>
            </a:r>
          </a:p>
        </p:txBody>
      </p:sp>
      <p:sp>
        <p:nvSpPr>
          <p:cNvPr id="1027" name="Rectangle 3"/>
          <p:cNvSpPr>
            <a:spLocks noGrp="1" noChangeArrowheads="1"/>
          </p:cNvSpPr>
          <p:nvPr>
            <p:ph type="body" idx="1"/>
          </p:nvPr>
        </p:nvSpPr>
        <p:spPr>
          <a:xfrm>
            <a:off x="4191000" y="2667000"/>
            <a:ext cx="4191000" cy="2590800"/>
          </a:xfrm>
        </p:spPr>
        <p:txBody>
          <a:bodyPr/>
          <a:lstStyle/>
          <a:p>
            <a:pPr eaLnBrk="1" hangingPunct="1">
              <a:defRPr/>
            </a:pPr>
            <a:r>
              <a:rPr lang="en-US" b="1" u="sng" smtClean="0">
                <a:solidFill>
                  <a:schemeClr val="tx1"/>
                </a:solidFill>
                <a:effectLst>
                  <a:outerShdw blurRad="38100" dist="38100" dir="2700000" algn="tl">
                    <a:srgbClr val="C0C0C0"/>
                  </a:outerShdw>
                </a:effectLst>
                <a:cs typeface="Times New Roman" pitchFamily="18" charset="0"/>
              </a:rPr>
              <a:t>Jefferson</a:t>
            </a:r>
            <a:r>
              <a:rPr lang="en-US" b="1" smtClean="0">
                <a:cs typeface="Times New Roman" pitchFamily="18" charset="0"/>
              </a:rPr>
              <a:t> was the only Democratic-Republican candidate. </a:t>
            </a:r>
          </a:p>
        </p:txBody>
      </p:sp>
      <p:sp>
        <p:nvSpPr>
          <p:cNvPr id="1028" name="Text Box 4"/>
          <p:cNvSpPr txBox="1">
            <a:spLocks noChangeArrowheads="1"/>
          </p:cNvSpPr>
          <p:nvPr/>
        </p:nvSpPr>
        <p:spPr bwMode="auto">
          <a:xfrm>
            <a:off x="609600" y="6172200"/>
            <a:ext cx="3505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400" b="1">
                <a:latin typeface="Copperplate Gothic Bold" pitchFamily="34" charset="0"/>
                <a:cs typeface="Times New Roman" pitchFamily="18" charset="0"/>
              </a:rPr>
              <a:t>Thomas Jefferson</a:t>
            </a:r>
          </a:p>
          <a:p>
            <a:pPr algn="ctr" eaLnBrk="1" hangingPunct="1">
              <a:spcBef>
                <a:spcPct val="50000"/>
              </a:spcBef>
            </a:pPr>
            <a:r>
              <a:rPr lang="en-US" sz="800">
                <a:latin typeface="Times New Roman" pitchFamily="18" charset="0"/>
                <a:cs typeface="Times New Roman" pitchFamily="18" charset="0"/>
              </a:rPr>
              <a:t>http://www.writespirit.net/authors/thomas_jefferson/Thomas-Jefferson-Pic.jpg</a:t>
            </a:r>
          </a:p>
        </p:txBody>
      </p:sp>
      <p:pic>
        <p:nvPicPr>
          <p:cNvPr id="1030" name="Picture 6" descr="Thomas-Jefferson-P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4000"/>
            <a:ext cx="34591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1000" fill="hold"/>
                                        <p:tgtEl>
                                          <p:spTgt spid="1027"/>
                                        </p:tgtEl>
                                        <p:attrNameLst>
                                          <p:attrName>ppt_w</p:attrName>
                                        </p:attrNameLst>
                                      </p:cBhvr>
                                      <p:tavLst>
                                        <p:tav tm="0">
                                          <p:val>
                                            <p:strVal val="#ppt_w*0.70"/>
                                          </p:val>
                                        </p:tav>
                                        <p:tav tm="100000">
                                          <p:val>
                                            <p:strVal val="#ppt_w"/>
                                          </p:val>
                                        </p:tav>
                                      </p:tavLst>
                                    </p:anim>
                                    <p:anim calcmode="lin" valueType="num">
                                      <p:cBhvr>
                                        <p:cTn id="13" dur="1000" fill="hold"/>
                                        <p:tgtEl>
                                          <p:spTgt spid="1027"/>
                                        </p:tgtEl>
                                        <p:attrNameLst>
                                          <p:attrName>ppt_h</p:attrName>
                                        </p:attrNameLst>
                                      </p:cBhvr>
                                      <p:tavLst>
                                        <p:tav tm="0">
                                          <p:val>
                                            <p:strVal val="#ppt_h"/>
                                          </p:val>
                                        </p:tav>
                                        <p:tav tm="100000">
                                          <p:val>
                                            <p:strVal val="#ppt_h"/>
                                          </p:val>
                                        </p:tav>
                                      </p:tavLst>
                                    </p:anim>
                                    <p:animEffect transition="in" filter="fade">
                                      <p:cBhvr>
                                        <p:cTn id="14" dur="1000"/>
                                        <p:tgtEl>
                                          <p:spTgt spid="1027"/>
                                        </p:tgtEl>
                                      </p:cBhvr>
                                    </p:animEffect>
                                  </p:childTnLst>
                                </p:cTn>
                              </p:par>
                              <p:par>
                                <p:cTn id="15" presetID="55"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p:cTn id="17" dur="1000" fill="hold"/>
                                        <p:tgtEl>
                                          <p:spTgt spid="1030"/>
                                        </p:tgtEl>
                                        <p:attrNameLst>
                                          <p:attrName>ppt_w</p:attrName>
                                        </p:attrNameLst>
                                      </p:cBhvr>
                                      <p:tavLst>
                                        <p:tav tm="0">
                                          <p:val>
                                            <p:strVal val="#ppt_w*0.70"/>
                                          </p:val>
                                        </p:tav>
                                        <p:tav tm="100000">
                                          <p:val>
                                            <p:strVal val="#ppt_w"/>
                                          </p:val>
                                        </p:tav>
                                      </p:tavLst>
                                    </p:anim>
                                    <p:anim calcmode="lin" valueType="num">
                                      <p:cBhvr>
                                        <p:cTn id="18" dur="1000" fill="hold"/>
                                        <p:tgtEl>
                                          <p:spTgt spid="1030"/>
                                        </p:tgtEl>
                                        <p:attrNameLst>
                                          <p:attrName>ppt_h</p:attrName>
                                        </p:attrNameLst>
                                      </p:cBhvr>
                                      <p:tavLst>
                                        <p:tav tm="0">
                                          <p:val>
                                            <p:strVal val="#ppt_h"/>
                                          </p:val>
                                        </p:tav>
                                        <p:tav tm="100000">
                                          <p:val>
                                            <p:strVal val="#ppt_h"/>
                                          </p:val>
                                        </p:tav>
                                      </p:tavLst>
                                    </p:anim>
                                    <p:animEffect transition="in" filter="fade">
                                      <p:cBhvr>
                                        <p:cTn id="19" dur="1000"/>
                                        <p:tgtEl>
                                          <p:spTgt spid="103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p:cTn id="22" dur="1000" fill="hold"/>
                                        <p:tgtEl>
                                          <p:spTgt spid="1028"/>
                                        </p:tgtEl>
                                        <p:attrNameLst>
                                          <p:attrName>ppt_w</p:attrName>
                                        </p:attrNameLst>
                                      </p:cBhvr>
                                      <p:tavLst>
                                        <p:tav tm="0">
                                          <p:val>
                                            <p:strVal val="#ppt_w*0.70"/>
                                          </p:val>
                                        </p:tav>
                                        <p:tav tm="100000">
                                          <p:val>
                                            <p:strVal val="#ppt_w"/>
                                          </p:val>
                                        </p:tav>
                                      </p:tavLst>
                                    </p:anim>
                                    <p:anim calcmode="lin" valueType="num">
                                      <p:cBhvr>
                                        <p:cTn id="23" dur="1000" fill="hold"/>
                                        <p:tgtEl>
                                          <p:spTgt spid="1028"/>
                                        </p:tgtEl>
                                        <p:attrNameLst>
                                          <p:attrName>ppt_h</p:attrName>
                                        </p:attrNameLst>
                                      </p:cBhvr>
                                      <p:tavLst>
                                        <p:tav tm="0">
                                          <p:val>
                                            <p:strVal val="#ppt_h"/>
                                          </p:val>
                                        </p:tav>
                                        <p:tav tm="100000">
                                          <p:val>
                                            <p:strVal val="#ppt_h"/>
                                          </p:val>
                                        </p:tav>
                                      </p:tavLst>
                                    </p:anim>
                                    <p:animEffect transition="in" filter="fade">
                                      <p:cBhvr>
                                        <p:cTn id="24" dur="1000"/>
                                        <p:tgtEl>
                                          <p:spTgt spid="1028"/>
                                        </p:tgtEl>
                                      </p:cBhvr>
                                    </p:animEffect>
                                  </p:childTnLst>
                                </p:cTn>
                              </p:par>
                            </p:childTnLst>
                          </p:cTn>
                        </p:par>
                        <p:par>
                          <p:cTn id="25" fill="hold" nodeType="afterGroup">
                            <p:stCondLst>
                              <p:cond delay="1000"/>
                            </p:stCondLst>
                            <p:childTnLst>
                              <p:par>
                                <p:cTn id="26" presetID="9" presetClass="exit" presetSubtype="0" fill="hold" nodeType="afterEffect">
                                  <p:stCondLst>
                                    <p:cond delay="2500"/>
                                  </p:stCondLst>
                                  <p:childTnLst>
                                    <p:animEffect transition="out" filter="dissolve">
                                      <p:cBhvr>
                                        <p:cTn id="27" dur="500"/>
                                        <p:tgtEl>
                                          <p:spTgt spid="1030"/>
                                        </p:tgtEl>
                                      </p:cBhvr>
                                    </p:animEffect>
                                    <p:set>
                                      <p:cBhvr>
                                        <p:cTn id="28" dur="1" fill="hold">
                                          <p:stCondLst>
                                            <p:cond delay="499"/>
                                          </p:stCondLst>
                                        </p:cTn>
                                        <p:tgtEl>
                                          <p:spTgt spid="1030"/>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1028"/>
                                        </p:tgtEl>
                                      </p:cBhvr>
                                    </p:animEffect>
                                    <p:set>
                                      <p:cBhvr>
                                        <p:cTn id="31"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bldP spid="1028" grpId="0"/>
      <p:bldP spid="102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Election of 1796</a:t>
            </a:r>
            <a:br>
              <a:rPr lang="en-US" b="1" smtClean="0">
                <a:solidFill>
                  <a:schemeClr val="tx1"/>
                </a:solidFill>
                <a:effectLst>
                  <a:outerShdw blurRad="38100" dist="38100" dir="2700000" algn="tl">
                    <a:srgbClr val="C0C0C0"/>
                  </a:outerShdw>
                </a:effectLst>
                <a:latin typeface="Dark Crystal" pitchFamily="2" charset="0"/>
              </a:rPr>
            </a:br>
            <a:r>
              <a:rPr lang="en-US" sz="3600" b="1" smtClean="0">
                <a:effectLst>
                  <a:outerShdw blurRad="38100" dist="38100" dir="2700000" algn="tl">
                    <a:srgbClr val="C0C0C0"/>
                  </a:outerShdw>
                </a:effectLst>
                <a:latin typeface="Dark Crystal" pitchFamily="2" charset="0"/>
              </a:rPr>
              <a:t>The Potential Candidates</a:t>
            </a:r>
          </a:p>
        </p:txBody>
      </p:sp>
      <p:sp>
        <p:nvSpPr>
          <p:cNvPr id="9219" name="Rectangle 3"/>
          <p:cNvSpPr>
            <a:spLocks noGrp="1" noChangeArrowheads="1"/>
          </p:cNvSpPr>
          <p:nvPr>
            <p:ph type="body" idx="1"/>
          </p:nvPr>
        </p:nvSpPr>
        <p:spPr>
          <a:xfrm>
            <a:off x="762000" y="2362200"/>
            <a:ext cx="4114800" cy="3048000"/>
          </a:xfrm>
        </p:spPr>
        <p:txBody>
          <a:bodyPr/>
          <a:lstStyle/>
          <a:p>
            <a:pPr eaLnBrk="1" hangingPunct="1">
              <a:lnSpc>
                <a:spcPct val="90000"/>
              </a:lnSpc>
              <a:defRPr/>
            </a:pPr>
            <a:r>
              <a:rPr lang="en-US" sz="2800" b="1" u="sng" dirty="0" smtClean="0">
                <a:solidFill>
                  <a:schemeClr val="tx1"/>
                </a:solidFill>
                <a:effectLst>
                  <a:outerShdw blurRad="38100" dist="38100" dir="2700000" algn="tl">
                    <a:srgbClr val="C0C0C0"/>
                  </a:outerShdw>
                </a:effectLst>
                <a:cs typeface="Times New Roman" pitchFamily="18" charset="0"/>
              </a:rPr>
              <a:t>Hamilton</a:t>
            </a:r>
            <a:r>
              <a:rPr lang="en-US" sz="2800" b="1" dirty="0" smtClean="0">
                <a:cs typeface="Times New Roman" pitchFamily="18" charset="0"/>
              </a:rPr>
              <a:t> would have run for the Federalists, but constitutional issues and his financial reforms would lead to a loss for the Federalists. </a:t>
            </a:r>
          </a:p>
        </p:txBody>
      </p:sp>
      <p:sp>
        <p:nvSpPr>
          <p:cNvPr id="9220" name="Text Box 4"/>
          <p:cNvSpPr txBox="1">
            <a:spLocks noChangeArrowheads="1"/>
          </p:cNvSpPr>
          <p:nvPr/>
        </p:nvSpPr>
        <p:spPr bwMode="auto">
          <a:xfrm>
            <a:off x="5410200" y="6246813"/>
            <a:ext cx="24384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400" b="1">
                <a:latin typeface="Copperplate Gothic Bold" pitchFamily="34" charset="0"/>
                <a:cs typeface="Times New Roman" pitchFamily="18" charset="0"/>
              </a:rPr>
              <a:t>Alexander Hamilton</a:t>
            </a:r>
          </a:p>
          <a:p>
            <a:pPr algn="ctr" eaLnBrk="1" hangingPunct="1">
              <a:spcBef>
                <a:spcPct val="50000"/>
              </a:spcBef>
            </a:pPr>
            <a:r>
              <a:rPr lang="en-US" sz="800">
                <a:latin typeface="Times New Roman" pitchFamily="18" charset="0"/>
                <a:cs typeface="Times New Roman" pitchFamily="18" charset="0"/>
              </a:rPr>
              <a:t>http://imagecache2.allposters.com/images/pic/BRGPOD/187255~Alexander-Hamilton-Posters.jpg</a:t>
            </a:r>
          </a:p>
        </p:txBody>
      </p:sp>
      <p:pic>
        <p:nvPicPr>
          <p:cNvPr id="9222" name="Picture 6" descr="187255~Alexander-Hamilton-Pos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676400"/>
            <a:ext cx="3378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0.70"/>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219"/>
                                        </p:tgtEl>
                                        <p:attrNameLst>
                                          <p:attrName>style.visibility</p:attrName>
                                        </p:attrNameLst>
                                      </p:cBhvr>
                                      <p:to>
                                        <p:strVal val="visible"/>
                                      </p:to>
                                    </p:set>
                                    <p:anim calcmode="lin" valueType="num">
                                      <p:cBhvr>
                                        <p:cTn id="12" dur="1000" fill="hold"/>
                                        <p:tgtEl>
                                          <p:spTgt spid="9219"/>
                                        </p:tgtEl>
                                        <p:attrNameLst>
                                          <p:attrName>ppt_w</p:attrName>
                                        </p:attrNameLst>
                                      </p:cBhvr>
                                      <p:tavLst>
                                        <p:tav tm="0">
                                          <p:val>
                                            <p:strVal val="#ppt_w*0.70"/>
                                          </p:val>
                                        </p:tav>
                                        <p:tav tm="100000">
                                          <p:val>
                                            <p:strVal val="#ppt_w"/>
                                          </p:val>
                                        </p:tav>
                                      </p:tavLst>
                                    </p:anim>
                                    <p:anim calcmode="lin" valueType="num">
                                      <p:cBhvr>
                                        <p:cTn id="13" dur="1000" fill="hold"/>
                                        <p:tgtEl>
                                          <p:spTgt spid="9219"/>
                                        </p:tgtEl>
                                        <p:attrNameLst>
                                          <p:attrName>ppt_h</p:attrName>
                                        </p:attrNameLst>
                                      </p:cBhvr>
                                      <p:tavLst>
                                        <p:tav tm="0">
                                          <p:val>
                                            <p:strVal val="#ppt_h"/>
                                          </p:val>
                                        </p:tav>
                                        <p:tav tm="100000">
                                          <p:val>
                                            <p:strVal val="#ppt_h"/>
                                          </p:val>
                                        </p:tav>
                                      </p:tavLst>
                                    </p:anim>
                                    <p:animEffect transition="in" filter="fade">
                                      <p:cBhvr>
                                        <p:cTn id="14" dur="1000"/>
                                        <p:tgtEl>
                                          <p:spTgt spid="9219"/>
                                        </p:tgtEl>
                                      </p:cBhvr>
                                    </p:animEffect>
                                  </p:childTnLst>
                                </p:cTn>
                              </p:par>
                              <p:par>
                                <p:cTn id="15" presetID="55" presetClass="entr" presetSubtype="0" fill="hold" nodeType="withEffect">
                                  <p:stCondLst>
                                    <p:cond delay="0"/>
                                  </p:stCondLst>
                                  <p:childTnLst>
                                    <p:set>
                                      <p:cBhvr>
                                        <p:cTn id="16" dur="1" fill="hold">
                                          <p:stCondLst>
                                            <p:cond delay="0"/>
                                          </p:stCondLst>
                                        </p:cTn>
                                        <p:tgtEl>
                                          <p:spTgt spid="9222"/>
                                        </p:tgtEl>
                                        <p:attrNameLst>
                                          <p:attrName>style.visibility</p:attrName>
                                        </p:attrNameLst>
                                      </p:cBhvr>
                                      <p:to>
                                        <p:strVal val="visible"/>
                                      </p:to>
                                    </p:set>
                                    <p:anim calcmode="lin" valueType="num">
                                      <p:cBhvr>
                                        <p:cTn id="17" dur="1000" fill="hold"/>
                                        <p:tgtEl>
                                          <p:spTgt spid="9222"/>
                                        </p:tgtEl>
                                        <p:attrNameLst>
                                          <p:attrName>ppt_w</p:attrName>
                                        </p:attrNameLst>
                                      </p:cBhvr>
                                      <p:tavLst>
                                        <p:tav tm="0">
                                          <p:val>
                                            <p:strVal val="#ppt_w*0.70"/>
                                          </p:val>
                                        </p:tav>
                                        <p:tav tm="100000">
                                          <p:val>
                                            <p:strVal val="#ppt_w"/>
                                          </p:val>
                                        </p:tav>
                                      </p:tavLst>
                                    </p:anim>
                                    <p:anim calcmode="lin" valueType="num">
                                      <p:cBhvr>
                                        <p:cTn id="18" dur="1000" fill="hold"/>
                                        <p:tgtEl>
                                          <p:spTgt spid="9222"/>
                                        </p:tgtEl>
                                        <p:attrNameLst>
                                          <p:attrName>ppt_h</p:attrName>
                                        </p:attrNameLst>
                                      </p:cBhvr>
                                      <p:tavLst>
                                        <p:tav tm="0">
                                          <p:val>
                                            <p:strVal val="#ppt_h"/>
                                          </p:val>
                                        </p:tav>
                                        <p:tav tm="100000">
                                          <p:val>
                                            <p:strVal val="#ppt_h"/>
                                          </p:val>
                                        </p:tav>
                                      </p:tavLst>
                                    </p:anim>
                                    <p:animEffect transition="in" filter="fade">
                                      <p:cBhvr>
                                        <p:cTn id="19" dur="1000"/>
                                        <p:tgtEl>
                                          <p:spTgt spid="922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220"/>
                                        </p:tgtEl>
                                        <p:attrNameLst>
                                          <p:attrName>style.visibility</p:attrName>
                                        </p:attrNameLst>
                                      </p:cBhvr>
                                      <p:to>
                                        <p:strVal val="visible"/>
                                      </p:to>
                                    </p:set>
                                    <p:anim calcmode="lin" valueType="num">
                                      <p:cBhvr>
                                        <p:cTn id="22" dur="1000" fill="hold"/>
                                        <p:tgtEl>
                                          <p:spTgt spid="9220"/>
                                        </p:tgtEl>
                                        <p:attrNameLst>
                                          <p:attrName>ppt_w</p:attrName>
                                        </p:attrNameLst>
                                      </p:cBhvr>
                                      <p:tavLst>
                                        <p:tav tm="0">
                                          <p:val>
                                            <p:strVal val="#ppt_w*0.70"/>
                                          </p:val>
                                        </p:tav>
                                        <p:tav tm="100000">
                                          <p:val>
                                            <p:strVal val="#ppt_w"/>
                                          </p:val>
                                        </p:tav>
                                      </p:tavLst>
                                    </p:anim>
                                    <p:anim calcmode="lin" valueType="num">
                                      <p:cBhvr>
                                        <p:cTn id="23" dur="1000" fill="hold"/>
                                        <p:tgtEl>
                                          <p:spTgt spid="9220"/>
                                        </p:tgtEl>
                                        <p:attrNameLst>
                                          <p:attrName>ppt_h</p:attrName>
                                        </p:attrNameLst>
                                      </p:cBhvr>
                                      <p:tavLst>
                                        <p:tav tm="0">
                                          <p:val>
                                            <p:strVal val="#ppt_h"/>
                                          </p:val>
                                        </p:tav>
                                        <p:tav tm="100000">
                                          <p:val>
                                            <p:strVal val="#ppt_h"/>
                                          </p:val>
                                        </p:tav>
                                      </p:tavLst>
                                    </p:anim>
                                    <p:animEffect transition="in" filter="fade">
                                      <p:cBhvr>
                                        <p:cTn id="24" dur="1000"/>
                                        <p:tgtEl>
                                          <p:spTgt spid="9220"/>
                                        </p:tgtEl>
                                      </p:cBhvr>
                                    </p:animEffect>
                                  </p:childTnLst>
                                </p:cTn>
                              </p:par>
                            </p:childTnLst>
                          </p:cTn>
                        </p:par>
                        <p:par>
                          <p:cTn id="25" fill="hold" nodeType="afterGroup">
                            <p:stCondLst>
                              <p:cond delay="1000"/>
                            </p:stCondLst>
                            <p:childTnLst>
                              <p:par>
                                <p:cTn id="26" presetID="9" presetClass="exit" presetSubtype="0" fill="hold" nodeType="afterEffect">
                                  <p:stCondLst>
                                    <p:cond delay="2500"/>
                                  </p:stCondLst>
                                  <p:childTnLst>
                                    <p:animEffect transition="out" filter="dissolve">
                                      <p:cBhvr>
                                        <p:cTn id="27" dur="500"/>
                                        <p:tgtEl>
                                          <p:spTgt spid="9222"/>
                                        </p:tgtEl>
                                      </p:cBhvr>
                                    </p:animEffect>
                                    <p:set>
                                      <p:cBhvr>
                                        <p:cTn id="28" dur="1" fill="hold">
                                          <p:stCondLst>
                                            <p:cond delay="499"/>
                                          </p:stCondLst>
                                        </p:cTn>
                                        <p:tgtEl>
                                          <p:spTgt spid="9222"/>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9220"/>
                                        </p:tgtEl>
                                      </p:cBhvr>
                                    </p:animEffect>
                                    <p:set>
                                      <p:cBhvr>
                                        <p:cTn id="31" dur="1" fill="hold">
                                          <p:stCondLst>
                                            <p:cond delay="499"/>
                                          </p:stCondLst>
                                        </p:cTn>
                                        <p:tgtEl>
                                          <p:spTgt spid="9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20" grpId="0"/>
      <p:bldP spid="922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Election of 1796</a:t>
            </a:r>
            <a:br>
              <a:rPr lang="en-US" b="1" smtClean="0">
                <a:solidFill>
                  <a:schemeClr val="tx1"/>
                </a:solidFill>
                <a:effectLst>
                  <a:outerShdw blurRad="38100" dist="38100" dir="2700000" algn="tl">
                    <a:srgbClr val="C0C0C0"/>
                  </a:outerShdw>
                </a:effectLst>
                <a:latin typeface="Dark Crystal" pitchFamily="2" charset="0"/>
              </a:rPr>
            </a:br>
            <a:r>
              <a:rPr lang="en-US" sz="3600" b="1" smtClean="0">
                <a:effectLst>
                  <a:outerShdw blurRad="38100" dist="38100" dir="2700000" algn="tl">
                    <a:srgbClr val="C0C0C0"/>
                  </a:outerShdw>
                </a:effectLst>
                <a:latin typeface="Dark Crystal" pitchFamily="2" charset="0"/>
              </a:rPr>
              <a:t>The Potential Candidates</a:t>
            </a:r>
          </a:p>
        </p:txBody>
      </p:sp>
      <p:sp>
        <p:nvSpPr>
          <p:cNvPr id="10243" name="Rectangle 3"/>
          <p:cNvSpPr>
            <a:spLocks noGrp="1" noChangeArrowheads="1"/>
          </p:cNvSpPr>
          <p:nvPr>
            <p:ph type="body" idx="1"/>
          </p:nvPr>
        </p:nvSpPr>
        <p:spPr>
          <a:xfrm>
            <a:off x="4267200" y="2362200"/>
            <a:ext cx="4114800" cy="3048000"/>
          </a:xfrm>
        </p:spPr>
        <p:txBody>
          <a:bodyPr/>
          <a:lstStyle/>
          <a:p>
            <a:pPr eaLnBrk="1" hangingPunct="1">
              <a:defRPr/>
            </a:pPr>
            <a:r>
              <a:rPr lang="en-US" b="1" u="sng" smtClean="0">
                <a:solidFill>
                  <a:schemeClr val="tx1"/>
                </a:solidFill>
                <a:effectLst>
                  <a:outerShdw blurRad="38100" dist="38100" dir="2700000" algn="tl">
                    <a:srgbClr val="C0C0C0"/>
                  </a:outerShdw>
                </a:effectLst>
                <a:cs typeface="Times New Roman" pitchFamily="18" charset="0"/>
              </a:rPr>
              <a:t>Thomas Pinckney</a:t>
            </a:r>
            <a:r>
              <a:rPr lang="en-US" b="1" smtClean="0">
                <a:cs typeface="Times New Roman" pitchFamily="18" charset="0"/>
              </a:rPr>
              <a:t> was Hamilton's choice to run.  Could control him. </a:t>
            </a:r>
          </a:p>
        </p:txBody>
      </p:sp>
      <p:sp>
        <p:nvSpPr>
          <p:cNvPr id="10244" name="Text Box 4"/>
          <p:cNvSpPr txBox="1">
            <a:spLocks noChangeArrowheads="1"/>
          </p:cNvSpPr>
          <p:nvPr/>
        </p:nvSpPr>
        <p:spPr bwMode="auto">
          <a:xfrm>
            <a:off x="914400" y="5715000"/>
            <a:ext cx="3276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400" b="1">
                <a:latin typeface="Copperplate Gothic Bold" pitchFamily="34" charset="0"/>
                <a:cs typeface="Times New Roman" pitchFamily="18" charset="0"/>
              </a:rPr>
              <a:t>Thomas Pinckney</a:t>
            </a:r>
          </a:p>
          <a:p>
            <a:pPr algn="ctr" eaLnBrk="1" hangingPunct="1">
              <a:spcBef>
                <a:spcPct val="50000"/>
              </a:spcBef>
            </a:pPr>
            <a:r>
              <a:rPr lang="en-US" sz="800">
                <a:latin typeface="Times New Roman" pitchFamily="18" charset="0"/>
                <a:cs typeface="Times New Roman" pitchFamily="18" charset="0"/>
              </a:rPr>
              <a:t>http://etc.usf.edu/clipart/1300/1345/Pinckney_2_th.gif</a:t>
            </a:r>
          </a:p>
        </p:txBody>
      </p:sp>
      <p:pic>
        <p:nvPicPr>
          <p:cNvPr id="10246" name="Picture 6" descr="Pinckney_2_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981200"/>
            <a:ext cx="34750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strVal val="#ppt_w*0.70"/>
                                          </p:val>
                                        </p:tav>
                                        <p:tav tm="100000">
                                          <p:val>
                                            <p:strVal val="#ppt_w"/>
                                          </p:val>
                                        </p:tav>
                                      </p:tavLst>
                                    </p:anim>
                                    <p:anim calcmode="lin" valueType="num">
                                      <p:cBhvr>
                                        <p:cTn id="8" dur="1000" fill="hold"/>
                                        <p:tgtEl>
                                          <p:spTgt spid="10242"/>
                                        </p:tgtEl>
                                        <p:attrNameLst>
                                          <p:attrName>ppt_h</p:attrName>
                                        </p:attrNameLst>
                                      </p:cBhvr>
                                      <p:tavLst>
                                        <p:tav tm="0">
                                          <p:val>
                                            <p:strVal val="#ppt_h"/>
                                          </p:val>
                                        </p:tav>
                                        <p:tav tm="100000">
                                          <p:val>
                                            <p:strVal val="#ppt_h"/>
                                          </p:val>
                                        </p:tav>
                                      </p:tavLst>
                                    </p:anim>
                                    <p:animEffect transition="in" filter="fade">
                                      <p:cBhvr>
                                        <p:cTn id="9" dur="1000"/>
                                        <p:tgtEl>
                                          <p:spTgt spid="1024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243"/>
                                        </p:tgtEl>
                                        <p:attrNameLst>
                                          <p:attrName>style.visibility</p:attrName>
                                        </p:attrNameLst>
                                      </p:cBhvr>
                                      <p:to>
                                        <p:strVal val="visible"/>
                                      </p:to>
                                    </p:set>
                                    <p:anim calcmode="lin" valueType="num">
                                      <p:cBhvr>
                                        <p:cTn id="12" dur="1000" fill="hold"/>
                                        <p:tgtEl>
                                          <p:spTgt spid="10243"/>
                                        </p:tgtEl>
                                        <p:attrNameLst>
                                          <p:attrName>ppt_w</p:attrName>
                                        </p:attrNameLst>
                                      </p:cBhvr>
                                      <p:tavLst>
                                        <p:tav tm="0">
                                          <p:val>
                                            <p:strVal val="#ppt_w*0.70"/>
                                          </p:val>
                                        </p:tav>
                                        <p:tav tm="100000">
                                          <p:val>
                                            <p:strVal val="#ppt_w"/>
                                          </p:val>
                                        </p:tav>
                                      </p:tavLst>
                                    </p:anim>
                                    <p:anim calcmode="lin" valueType="num">
                                      <p:cBhvr>
                                        <p:cTn id="13" dur="1000" fill="hold"/>
                                        <p:tgtEl>
                                          <p:spTgt spid="10243"/>
                                        </p:tgtEl>
                                        <p:attrNameLst>
                                          <p:attrName>ppt_h</p:attrName>
                                        </p:attrNameLst>
                                      </p:cBhvr>
                                      <p:tavLst>
                                        <p:tav tm="0">
                                          <p:val>
                                            <p:strVal val="#ppt_h"/>
                                          </p:val>
                                        </p:tav>
                                        <p:tav tm="100000">
                                          <p:val>
                                            <p:strVal val="#ppt_h"/>
                                          </p:val>
                                        </p:tav>
                                      </p:tavLst>
                                    </p:anim>
                                    <p:animEffect transition="in" filter="fade">
                                      <p:cBhvr>
                                        <p:cTn id="14" dur="1000"/>
                                        <p:tgtEl>
                                          <p:spTgt spid="10243"/>
                                        </p:tgtEl>
                                      </p:cBhvr>
                                    </p:animEffect>
                                  </p:childTnLst>
                                </p:cTn>
                              </p:par>
                              <p:par>
                                <p:cTn id="15" presetID="55" presetClass="entr" presetSubtype="0" fill="hold" nodeType="withEffect">
                                  <p:stCondLst>
                                    <p:cond delay="0"/>
                                  </p:stCondLst>
                                  <p:childTnLst>
                                    <p:set>
                                      <p:cBhvr>
                                        <p:cTn id="16" dur="1" fill="hold">
                                          <p:stCondLst>
                                            <p:cond delay="0"/>
                                          </p:stCondLst>
                                        </p:cTn>
                                        <p:tgtEl>
                                          <p:spTgt spid="10246"/>
                                        </p:tgtEl>
                                        <p:attrNameLst>
                                          <p:attrName>style.visibility</p:attrName>
                                        </p:attrNameLst>
                                      </p:cBhvr>
                                      <p:to>
                                        <p:strVal val="visible"/>
                                      </p:to>
                                    </p:set>
                                    <p:anim calcmode="lin" valueType="num">
                                      <p:cBhvr>
                                        <p:cTn id="17" dur="1000" fill="hold"/>
                                        <p:tgtEl>
                                          <p:spTgt spid="10246"/>
                                        </p:tgtEl>
                                        <p:attrNameLst>
                                          <p:attrName>ppt_w</p:attrName>
                                        </p:attrNameLst>
                                      </p:cBhvr>
                                      <p:tavLst>
                                        <p:tav tm="0">
                                          <p:val>
                                            <p:strVal val="#ppt_w*0.70"/>
                                          </p:val>
                                        </p:tav>
                                        <p:tav tm="100000">
                                          <p:val>
                                            <p:strVal val="#ppt_w"/>
                                          </p:val>
                                        </p:tav>
                                      </p:tavLst>
                                    </p:anim>
                                    <p:anim calcmode="lin" valueType="num">
                                      <p:cBhvr>
                                        <p:cTn id="18" dur="1000" fill="hold"/>
                                        <p:tgtEl>
                                          <p:spTgt spid="10246"/>
                                        </p:tgtEl>
                                        <p:attrNameLst>
                                          <p:attrName>ppt_h</p:attrName>
                                        </p:attrNameLst>
                                      </p:cBhvr>
                                      <p:tavLst>
                                        <p:tav tm="0">
                                          <p:val>
                                            <p:strVal val="#ppt_h"/>
                                          </p:val>
                                        </p:tav>
                                        <p:tav tm="100000">
                                          <p:val>
                                            <p:strVal val="#ppt_h"/>
                                          </p:val>
                                        </p:tav>
                                      </p:tavLst>
                                    </p:anim>
                                    <p:animEffect transition="in" filter="fade">
                                      <p:cBhvr>
                                        <p:cTn id="19" dur="1000"/>
                                        <p:tgtEl>
                                          <p:spTgt spid="1024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0244"/>
                                        </p:tgtEl>
                                        <p:attrNameLst>
                                          <p:attrName>style.visibility</p:attrName>
                                        </p:attrNameLst>
                                      </p:cBhvr>
                                      <p:to>
                                        <p:strVal val="visible"/>
                                      </p:to>
                                    </p:set>
                                    <p:anim calcmode="lin" valueType="num">
                                      <p:cBhvr>
                                        <p:cTn id="22" dur="1000" fill="hold"/>
                                        <p:tgtEl>
                                          <p:spTgt spid="10244"/>
                                        </p:tgtEl>
                                        <p:attrNameLst>
                                          <p:attrName>ppt_w</p:attrName>
                                        </p:attrNameLst>
                                      </p:cBhvr>
                                      <p:tavLst>
                                        <p:tav tm="0">
                                          <p:val>
                                            <p:strVal val="#ppt_w*0.70"/>
                                          </p:val>
                                        </p:tav>
                                        <p:tav tm="100000">
                                          <p:val>
                                            <p:strVal val="#ppt_w"/>
                                          </p:val>
                                        </p:tav>
                                      </p:tavLst>
                                    </p:anim>
                                    <p:anim calcmode="lin" valueType="num">
                                      <p:cBhvr>
                                        <p:cTn id="23" dur="1000" fill="hold"/>
                                        <p:tgtEl>
                                          <p:spTgt spid="10244"/>
                                        </p:tgtEl>
                                        <p:attrNameLst>
                                          <p:attrName>ppt_h</p:attrName>
                                        </p:attrNameLst>
                                      </p:cBhvr>
                                      <p:tavLst>
                                        <p:tav tm="0">
                                          <p:val>
                                            <p:strVal val="#ppt_h"/>
                                          </p:val>
                                        </p:tav>
                                        <p:tav tm="100000">
                                          <p:val>
                                            <p:strVal val="#ppt_h"/>
                                          </p:val>
                                        </p:tav>
                                      </p:tavLst>
                                    </p:anim>
                                    <p:animEffect transition="in" filter="fade">
                                      <p:cBhvr>
                                        <p:cTn id="24" dur="1000"/>
                                        <p:tgtEl>
                                          <p:spTgt spid="10244"/>
                                        </p:tgtEl>
                                      </p:cBhvr>
                                    </p:animEffect>
                                  </p:childTnLst>
                                </p:cTn>
                              </p:par>
                            </p:childTnLst>
                          </p:cTn>
                        </p:par>
                        <p:par>
                          <p:cTn id="25" fill="hold" nodeType="afterGroup">
                            <p:stCondLst>
                              <p:cond delay="1000"/>
                            </p:stCondLst>
                            <p:childTnLst>
                              <p:par>
                                <p:cTn id="26" presetID="9" presetClass="exit" presetSubtype="0" fill="hold" nodeType="afterEffect">
                                  <p:stCondLst>
                                    <p:cond delay="2500"/>
                                  </p:stCondLst>
                                  <p:childTnLst>
                                    <p:animEffect transition="out" filter="dissolve">
                                      <p:cBhvr>
                                        <p:cTn id="27" dur="500"/>
                                        <p:tgtEl>
                                          <p:spTgt spid="10246"/>
                                        </p:tgtEl>
                                      </p:cBhvr>
                                    </p:animEffect>
                                    <p:set>
                                      <p:cBhvr>
                                        <p:cTn id="28" dur="1" fill="hold">
                                          <p:stCondLst>
                                            <p:cond delay="499"/>
                                          </p:stCondLst>
                                        </p:cTn>
                                        <p:tgtEl>
                                          <p:spTgt spid="10246"/>
                                        </p:tgtEl>
                                        <p:attrNameLst>
                                          <p:attrName>style.visibility</p:attrName>
                                        </p:attrNameLst>
                                      </p:cBhvr>
                                      <p:to>
                                        <p:strVal val="hidden"/>
                                      </p:to>
                                    </p:set>
                                  </p:childTnLst>
                                </p:cTn>
                              </p:par>
                              <p:par>
                                <p:cTn id="29" presetID="9" presetClass="exit" presetSubtype="0" fill="hold" grpId="1" nodeType="withEffect">
                                  <p:stCondLst>
                                    <p:cond delay="3500"/>
                                  </p:stCondLst>
                                  <p:childTnLst>
                                    <p:animEffect transition="out" filter="dissolve">
                                      <p:cBhvr>
                                        <p:cTn id="30" dur="500"/>
                                        <p:tgtEl>
                                          <p:spTgt spid="10244"/>
                                        </p:tgtEl>
                                      </p:cBhvr>
                                    </p:animEffect>
                                    <p:set>
                                      <p:cBhvr>
                                        <p:cTn id="31" dur="1" fill="hold">
                                          <p:stCondLst>
                                            <p:cond delay="499"/>
                                          </p:stCondLst>
                                        </p:cTn>
                                        <p:tgtEl>
                                          <p:spTgt spid="102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P spid="10244" grpId="0"/>
      <p:bldP spid="1024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Election of 1796</a:t>
            </a:r>
            <a:br>
              <a:rPr lang="en-US" b="1" smtClean="0">
                <a:solidFill>
                  <a:schemeClr val="tx1"/>
                </a:solidFill>
                <a:effectLst>
                  <a:outerShdw blurRad="38100" dist="38100" dir="2700000" algn="tl">
                    <a:srgbClr val="C0C0C0"/>
                  </a:outerShdw>
                </a:effectLst>
                <a:latin typeface="Dark Crystal" pitchFamily="2" charset="0"/>
              </a:rPr>
            </a:br>
            <a:r>
              <a:rPr lang="en-US" sz="3600" b="1" smtClean="0">
                <a:effectLst>
                  <a:outerShdw blurRad="38100" dist="38100" dir="2700000" algn="tl">
                    <a:srgbClr val="C0C0C0"/>
                  </a:outerShdw>
                </a:effectLst>
                <a:latin typeface="Dark Crystal" pitchFamily="2" charset="0"/>
              </a:rPr>
              <a:t>The Potential Candidates</a:t>
            </a:r>
          </a:p>
        </p:txBody>
      </p:sp>
      <p:sp>
        <p:nvSpPr>
          <p:cNvPr id="11267" name="Rectangle 3"/>
          <p:cNvSpPr>
            <a:spLocks noGrp="1" noChangeArrowheads="1"/>
          </p:cNvSpPr>
          <p:nvPr>
            <p:ph type="body" idx="1"/>
          </p:nvPr>
        </p:nvSpPr>
        <p:spPr>
          <a:xfrm>
            <a:off x="685800" y="2362200"/>
            <a:ext cx="4114800" cy="3048000"/>
          </a:xfrm>
        </p:spPr>
        <p:txBody>
          <a:bodyPr/>
          <a:lstStyle/>
          <a:p>
            <a:pPr eaLnBrk="1" hangingPunct="1">
              <a:defRPr/>
            </a:pPr>
            <a:r>
              <a:rPr lang="en-US" sz="2800" b="1" smtClean="0">
                <a:cs typeface="Times New Roman" pitchFamily="18" charset="0"/>
              </a:rPr>
              <a:t>Final candidate was the Vice-President, </a:t>
            </a:r>
            <a:r>
              <a:rPr lang="en-US" sz="2800" b="1" u="sng" smtClean="0">
                <a:solidFill>
                  <a:schemeClr val="tx1"/>
                </a:solidFill>
                <a:effectLst>
                  <a:outerShdw blurRad="38100" dist="38100" dir="2700000" algn="tl">
                    <a:srgbClr val="C0C0C0"/>
                  </a:outerShdw>
                </a:effectLst>
                <a:cs typeface="Times New Roman" pitchFamily="18" charset="0"/>
              </a:rPr>
              <a:t>John Adams</a:t>
            </a:r>
            <a:r>
              <a:rPr lang="en-US" sz="2800" b="1" smtClean="0">
                <a:cs typeface="Times New Roman" pitchFamily="18" charset="0"/>
              </a:rPr>
              <a:t>, who was also a Federalist, but more strong-minded. </a:t>
            </a:r>
          </a:p>
        </p:txBody>
      </p:sp>
      <p:sp>
        <p:nvSpPr>
          <p:cNvPr id="11268" name="Text Box 4"/>
          <p:cNvSpPr txBox="1">
            <a:spLocks noChangeArrowheads="1"/>
          </p:cNvSpPr>
          <p:nvPr/>
        </p:nvSpPr>
        <p:spPr bwMode="auto">
          <a:xfrm>
            <a:off x="4876800" y="6172200"/>
            <a:ext cx="3276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400" b="1">
                <a:latin typeface="Copperplate Gothic Bold" pitchFamily="34" charset="0"/>
                <a:cs typeface="Times New Roman" pitchFamily="18" charset="0"/>
              </a:rPr>
              <a:t>John Adams</a:t>
            </a:r>
          </a:p>
          <a:p>
            <a:pPr algn="ctr" eaLnBrk="1" hangingPunct="1">
              <a:spcBef>
                <a:spcPct val="50000"/>
              </a:spcBef>
            </a:pPr>
            <a:r>
              <a:rPr lang="en-US" sz="800">
                <a:latin typeface="Times New Roman" pitchFamily="18" charset="0"/>
                <a:cs typeface="Times New Roman" pitchFamily="18" charset="0"/>
              </a:rPr>
              <a:t>http://www.tamut.edu/academics/mperri/AmSoInHis/John-Adams.jpg</a:t>
            </a:r>
          </a:p>
        </p:txBody>
      </p:sp>
      <p:pic>
        <p:nvPicPr>
          <p:cNvPr id="11270" name="Picture 6" descr="John-Ada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752600"/>
            <a:ext cx="37353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strVal val="#ppt_w*0.70"/>
                                          </p:val>
                                        </p:tav>
                                        <p:tav tm="100000">
                                          <p:val>
                                            <p:strVal val="#ppt_w"/>
                                          </p:val>
                                        </p:tav>
                                      </p:tavLst>
                                    </p:anim>
                                    <p:anim calcmode="lin" valueType="num">
                                      <p:cBhvr>
                                        <p:cTn id="8" dur="1000" fill="hold"/>
                                        <p:tgtEl>
                                          <p:spTgt spid="11266"/>
                                        </p:tgtEl>
                                        <p:attrNameLst>
                                          <p:attrName>ppt_h</p:attrName>
                                        </p:attrNameLst>
                                      </p:cBhvr>
                                      <p:tavLst>
                                        <p:tav tm="0">
                                          <p:val>
                                            <p:strVal val="#ppt_h"/>
                                          </p:val>
                                        </p:tav>
                                        <p:tav tm="100000">
                                          <p:val>
                                            <p:strVal val="#ppt_h"/>
                                          </p:val>
                                        </p:tav>
                                      </p:tavLst>
                                    </p:anim>
                                    <p:animEffect transition="in" filter="fade">
                                      <p:cBhvr>
                                        <p:cTn id="9" dur="1000"/>
                                        <p:tgtEl>
                                          <p:spTgt spid="1126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267"/>
                                        </p:tgtEl>
                                        <p:attrNameLst>
                                          <p:attrName>style.visibility</p:attrName>
                                        </p:attrNameLst>
                                      </p:cBhvr>
                                      <p:to>
                                        <p:strVal val="visible"/>
                                      </p:to>
                                    </p:set>
                                    <p:anim calcmode="lin" valueType="num">
                                      <p:cBhvr>
                                        <p:cTn id="12" dur="1000" fill="hold"/>
                                        <p:tgtEl>
                                          <p:spTgt spid="11267"/>
                                        </p:tgtEl>
                                        <p:attrNameLst>
                                          <p:attrName>ppt_w</p:attrName>
                                        </p:attrNameLst>
                                      </p:cBhvr>
                                      <p:tavLst>
                                        <p:tav tm="0">
                                          <p:val>
                                            <p:strVal val="#ppt_w*0.70"/>
                                          </p:val>
                                        </p:tav>
                                        <p:tav tm="100000">
                                          <p:val>
                                            <p:strVal val="#ppt_w"/>
                                          </p:val>
                                        </p:tav>
                                      </p:tavLst>
                                    </p:anim>
                                    <p:anim calcmode="lin" valueType="num">
                                      <p:cBhvr>
                                        <p:cTn id="13" dur="1000" fill="hold"/>
                                        <p:tgtEl>
                                          <p:spTgt spid="11267"/>
                                        </p:tgtEl>
                                        <p:attrNameLst>
                                          <p:attrName>ppt_h</p:attrName>
                                        </p:attrNameLst>
                                      </p:cBhvr>
                                      <p:tavLst>
                                        <p:tav tm="0">
                                          <p:val>
                                            <p:strVal val="#ppt_h"/>
                                          </p:val>
                                        </p:tav>
                                        <p:tav tm="100000">
                                          <p:val>
                                            <p:strVal val="#ppt_h"/>
                                          </p:val>
                                        </p:tav>
                                      </p:tavLst>
                                    </p:anim>
                                    <p:animEffect transition="in" filter="fade">
                                      <p:cBhvr>
                                        <p:cTn id="14" dur="1000"/>
                                        <p:tgtEl>
                                          <p:spTgt spid="11267"/>
                                        </p:tgtEl>
                                      </p:cBhvr>
                                    </p:animEffect>
                                  </p:childTnLst>
                                </p:cTn>
                              </p:par>
                              <p:par>
                                <p:cTn id="15" presetID="55" presetClass="entr" presetSubtype="0" fill="hold" nodeType="withEffect">
                                  <p:stCondLst>
                                    <p:cond delay="0"/>
                                  </p:stCondLst>
                                  <p:childTnLst>
                                    <p:set>
                                      <p:cBhvr>
                                        <p:cTn id="16" dur="1" fill="hold">
                                          <p:stCondLst>
                                            <p:cond delay="0"/>
                                          </p:stCondLst>
                                        </p:cTn>
                                        <p:tgtEl>
                                          <p:spTgt spid="11270"/>
                                        </p:tgtEl>
                                        <p:attrNameLst>
                                          <p:attrName>style.visibility</p:attrName>
                                        </p:attrNameLst>
                                      </p:cBhvr>
                                      <p:to>
                                        <p:strVal val="visible"/>
                                      </p:to>
                                    </p:set>
                                    <p:anim calcmode="lin" valueType="num">
                                      <p:cBhvr>
                                        <p:cTn id="17" dur="1000" fill="hold"/>
                                        <p:tgtEl>
                                          <p:spTgt spid="11270"/>
                                        </p:tgtEl>
                                        <p:attrNameLst>
                                          <p:attrName>ppt_w</p:attrName>
                                        </p:attrNameLst>
                                      </p:cBhvr>
                                      <p:tavLst>
                                        <p:tav tm="0">
                                          <p:val>
                                            <p:strVal val="#ppt_w*0.70"/>
                                          </p:val>
                                        </p:tav>
                                        <p:tav tm="100000">
                                          <p:val>
                                            <p:strVal val="#ppt_w"/>
                                          </p:val>
                                        </p:tav>
                                      </p:tavLst>
                                    </p:anim>
                                    <p:anim calcmode="lin" valueType="num">
                                      <p:cBhvr>
                                        <p:cTn id="18" dur="1000" fill="hold"/>
                                        <p:tgtEl>
                                          <p:spTgt spid="11270"/>
                                        </p:tgtEl>
                                        <p:attrNameLst>
                                          <p:attrName>ppt_h</p:attrName>
                                        </p:attrNameLst>
                                      </p:cBhvr>
                                      <p:tavLst>
                                        <p:tav tm="0">
                                          <p:val>
                                            <p:strVal val="#ppt_h"/>
                                          </p:val>
                                        </p:tav>
                                        <p:tav tm="100000">
                                          <p:val>
                                            <p:strVal val="#ppt_h"/>
                                          </p:val>
                                        </p:tav>
                                      </p:tavLst>
                                    </p:anim>
                                    <p:animEffect transition="in" filter="fade">
                                      <p:cBhvr>
                                        <p:cTn id="19" dur="1000"/>
                                        <p:tgtEl>
                                          <p:spTgt spid="1127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1268"/>
                                        </p:tgtEl>
                                        <p:attrNameLst>
                                          <p:attrName>style.visibility</p:attrName>
                                        </p:attrNameLst>
                                      </p:cBhvr>
                                      <p:to>
                                        <p:strVal val="visible"/>
                                      </p:to>
                                    </p:set>
                                    <p:anim calcmode="lin" valueType="num">
                                      <p:cBhvr>
                                        <p:cTn id="22" dur="1000" fill="hold"/>
                                        <p:tgtEl>
                                          <p:spTgt spid="11268"/>
                                        </p:tgtEl>
                                        <p:attrNameLst>
                                          <p:attrName>ppt_w</p:attrName>
                                        </p:attrNameLst>
                                      </p:cBhvr>
                                      <p:tavLst>
                                        <p:tav tm="0">
                                          <p:val>
                                            <p:strVal val="#ppt_w*0.70"/>
                                          </p:val>
                                        </p:tav>
                                        <p:tav tm="100000">
                                          <p:val>
                                            <p:strVal val="#ppt_w"/>
                                          </p:val>
                                        </p:tav>
                                      </p:tavLst>
                                    </p:anim>
                                    <p:anim calcmode="lin" valueType="num">
                                      <p:cBhvr>
                                        <p:cTn id="23" dur="1000" fill="hold"/>
                                        <p:tgtEl>
                                          <p:spTgt spid="11268"/>
                                        </p:tgtEl>
                                        <p:attrNameLst>
                                          <p:attrName>ppt_h</p:attrName>
                                        </p:attrNameLst>
                                      </p:cBhvr>
                                      <p:tavLst>
                                        <p:tav tm="0">
                                          <p:val>
                                            <p:strVal val="#ppt_h"/>
                                          </p:val>
                                        </p:tav>
                                        <p:tav tm="100000">
                                          <p:val>
                                            <p:strVal val="#ppt_h"/>
                                          </p:val>
                                        </p:tav>
                                      </p:tavLst>
                                    </p:anim>
                                    <p:animEffect transition="in" filter="fade">
                                      <p:cBhvr>
                                        <p:cTn id="24" dur="1000"/>
                                        <p:tgtEl>
                                          <p:spTgt spid="11268"/>
                                        </p:tgtEl>
                                      </p:cBhvr>
                                    </p:animEffect>
                                  </p:childTnLst>
                                </p:cTn>
                              </p:par>
                            </p:childTnLst>
                          </p:cTn>
                        </p:par>
                        <p:par>
                          <p:cTn id="25" fill="hold" nodeType="afterGroup">
                            <p:stCondLst>
                              <p:cond delay="1000"/>
                            </p:stCondLst>
                            <p:childTnLst>
                              <p:par>
                                <p:cTn id="26" presetID="9" presetClass="exit" presetSubtype="0" fill="hold" nodeType="afterEffect">
                                  <p:stCondLst>
                                    <p:cond delay="2000"/>
                                  </p:stCondLst>
                                  <p:childTnLst>
                                    <p:animEffect transition="out" filter="dissolve">
                                      <p:cBhvr>
                                        <p:cTn id="27" dur="500"/>
                                        <p:tgtEl>
                                          <p:spTgt spid="11270"/>
                                        </p:tgtEl>
                                      </p:cBhvr>
                                    </p:animEffect>
                                    <p:set>
                                      <p:cBhvr>
                                        <p:cTn id="28" dur="1" fill="hold">
                                          <p:stCondLst>
                                            <p:cond delay="499"/>
                                          </p:stCondLst>
                                        </p:cTn>
                                        <p:tgtEl>
                                          <p:spTgt spid="11270"/>
                                        </p:tgtEl>
                                        <p:attrNameLst>
                                          <p:attrName>style.visibility</p:attrName>
                                        </p:attrNameLst>
                                      </p:cBhvr>
                                      <p:to>
                                        <p:strVal val="hidden"/>
                                      </p:to>
                                    </p:set>
                                  </p:childTnLst>
                                </p:cTn>
                              </p:par>
                              <p:par>
                                <p:cTn id="29" presetID="9" presetClass="exit" presetSubtype="0" fill="hold" grpId="1" nodeType="withEffect">
                                  <p:stCondLst>
                                    <p:cond delay="3500"/>
                                  </p:stCondLst>
                                  <p:childTnLst>
                                    <p:animEffect transition="out" filter="dissolve">
                                      <p:cBhvr>
                                        <p:cTn id="30" dur="500"/>
                                        <p:tgtEl>
                                          <p:spTgt spid="11268"/>
                                        </p:tgtEl>
                                      </p:cBhvr>
                                    </p:animEffect>
                                    <p:set>
                                      <p:cBhvr>
                                        <p:cTn id="31" dur="1" fill="hold">
                                          <p:stCondLst>
                                            <p:cond delay="499"/>
                                          </p:stCondLst>
                                        </p:cTn>
                                        <p:tgtEl>
                                          <p:spTgt spid="112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8" grpId="0"/>
      <p:bldP spid="1126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1447800"/>
          </a:xfrm>
        </p:spPr>
        <p:txBody>
          <a:bodyPr/>
          <a:lstStyle/>
          <a:p>
            <a:pPr eaLnBrk="1" hangingPunct="1">
              <a:defRPr/>
            </a:pPr>
            <a:r>
              <a:rPr lang="en-US" b="1" smtClean="0">
                <a:solidFill>
                  <a:schemeClr val="tx1"/>
                </a:solidFill>
                <a:effectLst>
                  <a:outerShdw blurRad="38100" dist="38100" dir="2700000" algn="tl">
                    <a:srgbClr val="C0C0C0"/>
                  </a:outerShdw>
                </a:effectLst>
                <a:latin typeface="Dark Crystal" pitchFamily="2" charset="0"/>
              </a:rPr>
              <a:t>Election of 1796</a:t>
            </a:r>
            <a:br>
              <a:rPr lang="en-US" b="1" smtClean="0">
                <a:solidFill>
                  <a:schemeClr val="tx1"/>
                </a:solidFill>
                <a:effectLst>
                  <a:outerShdw blurRad="38100" dist="38100" dir="2700000" algn="tl">
                    <a:srgbClr val="C0C0C0"/>
                  </a:outerShdw>
                </a:effectLst>
                <a:latin typeface="Dark Crystal" pitchFamily="2" charset="0"/>
              </a:rPr>
            </a:br>
            <a:r>
              <a:rPr lang="en-US" sz="3500" b="1" smtClean="0">
                <a:effectLst>
                  <a:outerShdw blurRad="38100" dist="38100" dir="2700000" algn="tl">
                    <a:srgbClr val="C0C0C0"/>
                  </a:outerShdw>
                </a:effectLst>
                <a:latin typeface="Dark Crystal" pitchFamily="2" charset="0"/>
              </a:rPr>
              <a:t>Results in the Electoral College</a:t>
            </a:r>
          </a:p>
        </p:txBody>
      </p:sp>
      <p:sp>
        <p:nvSpPr>
          <p:cNvPr id="12291" name="Rectangle 3"/>
          <p:cNvSpPr>
            <a:spLocks noGrp="1" noChangeArrowheads="1"/>
          </p:cNvSpPr>
          <p:nvPr>
            <p:ph type="body" idx="1"/>
          </p:nvPr>
        </p:nvSpPr>
        <p:spPr>
          <a:xfrm>
            <a:off x="5181600" y="1981200"/>
            <a:ext cx="3200400" cy="3886200"/>
          </a:xfrm>
        </p:spPr>
        <p:txBody>
          <a:bodyPr/>
          <a:lstStyle/>
          <a:p>
            <a:pPr eaLnBrk="1" hangingPunct="1">
              <a:lnSpc>
                <a:spcPct val="90000"/>
              </a:lnSpc>
              <a:defRPr/>
            </a:pPr>
            <a:r>
              <a:rPr lang="en-US" sz="2800" b="1" dirty="0" smtClean="0">
                <a:cs typeface="Times New Roman" pitchFamily="18" charset="0"/>
              </a:rPr>
              <a:t>Adams </a:t>
            </a:r>
            <a:r>
              <a:rPr lang="en-US" sz="2800" b="1" u="sng" dirty="0" smtClean="0">
                <a:solidFill>
                  <a:schemeClr val="tx1"/>
                </a:solidFill>
                <a:effectLst>
                  <a:outerShdw blurRad="38100" dist="38100" dir="2700000" algn="tl">
                    <a:srgbClr val="C0C0C0"/>
                  </a:outerShdw>
                </a:effectLst>
                <a:cs typeface="Times New Roman" pitchFamily="18" charset="0"/>
              </a:rPr>
              <a:t>71</a:t>
            </a:r>
            <a:r>
              <a:rPr lang="en-US" sz="2800" b="1" dirty="0" smtClean="0">
                <a:cs typeface="Times New Roman" pitchFamily="18" charset="0"/>
              </a:rPr>
              <a:t>, Jefferson </a:t>
            </a:r>
            <a:r>
              <a:rPr lang="en-US" sz="2800" b="1" u="sng" dirty="0" smtClean="0">
                <a:solidFill>
                  <a:schemeClr val="tx1"/>
                </a:solidFill>
                <a:effectLst>
                  <a:outerShdw blurRad="38100" dist="38100" dir="2700000" algn="tl">
                    <a:srgbClr val="C0C0C0"/>
                  </a:outerShdw>
                </a:effectLst>
                <a:cs typeface="Times New Roman" pitchFamily="18" charset="0"/>
              </a:rPr>
              <a:t>68</a:t>
            </a:r>
            <a:r>
              <a:rPr lang="en-US" sz="2800" b="1" dirty="0" smtClean="0">
                <a:cs typeface="Times New Roman" pitchFamily="18" charset="0"/>
              </a:rPr>
              <a:t>, and Pinckney </a:t>
            </a:r>
            <a:r>
              <a:rPr lang="en-US" sz="2800" b="1" u="sng" dirty="0" smtClean="0">
                <a:solidFill>
                  <a:schemeClr val="tx1"/>
                </a:solidFill>
                <a:effectLst>
                  <a:outerShdw blurRad="38100" dist="38100" dir="2700000" algn="tl">
                    <a:srgbClr val="C0C0C0"/>
                  </a:outerShdw>
                </a:effectLst>
                <a:cs typeface="Times New Roman" pitchFamily="18" charset="0"/>
              </a:rPr>
              <a:t>59</a:t>
            </a:r>
            <a:r>
              <a:rPr lang="en-US" sz="2800" b="1" dirty="0" smtClean="0">
                <a:cs typeface="Times New Roman" pitchFamily="18" charset="0"/>
              </a:rPr>
              <a:t>.</a:t>
            </a:r>
          </a:p>
          <a:p>
            <a:pPr lvl="1" eaLnBrk="1" hangingPunct="1">
              <a:lnSpc>
                <a:spcPct val="90000"/>
              </a:lnSpc>
              <a:defRPr/>
            </a:pPr>
            <a:r>
              <a:rPr lang="en-US" sz="2400" b="1" u="sng" dirty="0" smtClean="0">
                <a:solidFill>
                  <a:schemeClr val="tx1"/>
                </a:solidFill>
                <a:effectLst>
                  <a:outerShdw blurRad="38100" dist="38100" dir="2700000" algn="tl">
                    <a:srgbClr val="C0C0C0"/>
                  </a:outerShdw>
                </a:effectLst>
                <a:cs typeface="Times New Roman" pitchFamily="18" charset="0"/>
              </a:rPr>
              <a:t>Jefferson</a:t>
            </a:r>
            <a:r>
              <a:rPr lang="en-US" sz="2400" b="1" dirty="0" smtClean="0">
                <a:cs typeface="Times New Roman" pitchFamily="18" charset="0"/>
              </a:rPr>
              <a:t> is Vice-President.</a:t>
            </a:r>
          </a:p>
          <a:p>
            <a:pPr lvl="1" eaLnBrk="1" hangingPunct="1">
              <a:lnSpc>
                <a:spcPct val="90000"/>
              </a:lnSpc>
              <a:defRPr/>
            </a:pPr>
            <a:r>
              <a:rPr lang="en-US" sz="2400" b="1" dirty="0" smtClean="0">
                <a:cs typeface="Times New Roman" pitchFamily="18" charset="0"/>
              </a:rPr>
              <a:t>Adams has lost  trust in Hamilton and Pinckney. </a:t>
            </a:r>
          </a:p>
        </p:txBody>
      </p:sp>
      <p:sp>
        <p:nvSpPr>
          <p:cNvPr id="12292" name="Text Box 4"/>
          <p:cNvSpPr txBox="1">
            <a:spLocks noChangeArrowheads="1"/>
          </p:cNvSpPr>
          <p:nvPr/>
        </p:nvSpPr>
        <p:spPr bwMode="auto">
          <a:xfrm>
            <a:off x="1295400" y="6172200"/>
            <a:ext cx="32766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400" b="1">
                <a:latin typeface="Copperplate Gothic Bold" pitchFamily="34" charset="0"/>
                <a:cs typeface="Times New Roman" pitchFamily="18" charset="0"/>
              </a:rPr>
              <a:t>1796 Election Results</a:t>
            </a:r>
          </a:p>
          <a:p>
            <a:pPr algn="ctr" eaLnBrk="1" hangingPunct="1">
              <a:spcBef>
                <a:spcPct val="50000"/>
              </a:spcBef>
            </a:pPr>
            <a:r>
              <a:rPr lang="en-US" sz="800">
                <a:latin typeface="Times New Roman" pitchFamily="18" charset="0"/>
                <a:cs typeface="Times New Roman" pitchFamily="18" charset="0"/>
              </a:rPr>
              <a:t>http://upload.wikimedia.org/wikipedia/commons/thumb/5/57/ElectoralCollege1796-Large.png/400px-ElectoralCollege1796-Large.png</a:t>
            </a:r>
          </a:p>
        </p:txBody>
      </p:sp>
      <p:pic>
        <p:nvPicPr>
          <p:cNvPr id="12295" name="Picture 7" descr="400px-ElectoralCollege1796-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28800"/>
            <a:ext cx="45720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comb/>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strVal val="#ppt_w*0.70"/>
                                          </p:val>
                                        </p:tav>
                                        <p:tav tm="100000">
                                          <p:val>
                                            <p:strVal val="#ppt_w"/>
                                          </p:val>
                                        </p:tav>
                                      </p:tavLst>
                                    </p:anim>
                                    <p:anim calcmode="lin" valueType="num">
                                      <p:cBhvr>
                                        <p:cTn id="8" dur="1000" fill="hold"/>
                                        <p:tgtEl>
                                          <p:spTgt spid="12290"/>
                                        </p:tgtEl>
                                        <p:attrNameLst>
                                          <p:attrName>ppt_h</p:attrName>
                                        </p:attrNameLst>
                                      </p:cBhvr>
                                      <p:tavLst>
                                        <p:tav tm="0">
                                          <p:val>
                                            <p:strVal val="#ppt_h"/>
                                          </p:val>
                                        </p:tav>
                                        <p:tav tm="100000">
                                          <p:val>
                                            <p:strVal val="#ppt_h"/>
                                          </p:val>
                                        </p:tav>
                                      </p:tavLst>
                                    </p:anim>
                                    <p:animEffect transition="in" filter="fade">
                                      <p:cBhvr>
                                        <p:cTn id="9" dur="1000"/>
                                        <p:tgtEl>
                                          <p:spTgt spid="1229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291"/>
                                        </p:tgtEl>
                                        <p:attrNameLst>
                                          <p:attrName>style.visibility</p:attrName>
                                        </p:attrNameLst>
                                      </p:cBhvr>
                                      <p:to>
                                        <p:strVal val="visible"/>
                                      </p:to>
                                    </p:set>
                                    <p:anim calcmode="lin" valueType="num">
                                      <p:cBhvr>
                                        <p:cTn id="12" dur="1000" fill="hold"/>
                                        <p:tgtEl>
                                          <p:spTgt spid="12291"/>
                                        </p:tgtEl>
                                        <p:attrNameLst>
                                          <p:attrName>ppt_w</p:attrName>
                                        </p:attrNameLst>
                                      </p:cBhvr>
                                      <p:tavLst>
                                        <p:tav tm="0">
                                          <p:val>
                                            <p:strVal val="#ppt_w*0.70"/>
                                          </p:val>
                                        </p:tav>
                                        <p:tav tm="100000">
                                          <p:val>
                                            <p:strVal val="#ppt_w"/>
                                          </p:val>
                                        </p:tav>
                                      </p:tavLst>
                                    </p:anim>
                                    <p:anim calcmode="lin" valueType="num">
                                      <p:cBhvr>
                                        <p:cTn id="13" dur="1000" fill="hold"/>
                                        <p:tgtEl>
                                          <p:spTgt spid="12291"/>
                                        </p:tgtEl>
                                        <p:attrNameLst>
                                          <p:attrName>ppt_h</p:attrName>
                                        </p:attrNameLst>
                                      </p:cBhvr>
                                      <p:tavLst>
                                        <p:tav tm="0">
                                          <p:val>
                                            <p:strVal val="#ppt_h"/>
                                          </p:val>
                                        </p:tav>
                                        <p:tav tm="100000">
                                          <p:val>
                                            <p:strVal val="#ppt_h"/>
                                          </p:val>
                                        </p:tav>
                                      </p:tavLst>
                                    </p:anim>
                                    <p:animEffect transition="in" filter="fade">
                                      <p:cBhvr>
                                        <p:cTn id="14" dur="1000"/>
                                        <p:tgtEl>
                                          <p:spTgt spid="12291"/>
                                        </p:tgtEl>
                                      </p:cBhvr>
                                    </p:animEffect>
                                  </p:childTnLst>
                                </p:cTn>
                              </p:par>
                              <p:par>
                                <p:cTn id="15" presetID="55" presetClass="entr" presetSubtype="0" fill="hold" nodeType="withEffect">
                                  <p:stCondLst>
                                    <p:cond delay="0"/>
                                  </p:stCondLst>
                                  <p:childTnLst>
                                    <p:set>
                                      <p:cBhvr>
                                        <p:cTn id="16" dur="1" fill="hold">
                                          <p:stCondLst>
                                            <p:cond delay="0"/>
                                          </p:stCondLst>
                                        </p:cTn>
                                        <p:tgtEl>
                                          <p:spTgt spid="12295"/>
                                        </p:tgtEl>
                                        <p:attrNameLst>
                                          <p:attrName>style.visibility</p:attrName>
                                        </p:attrNameLst>
                                      </p:cBhvr>
                                      <p:to>
                                        <p:strVal val="visible"/>
                                      </p:to>
                                    </p:set>
                                    <p:anim calcmode="lin" valueType="num">
                                      <p:cBhvr>
                                        <p:cTn id="17" dur="1000" fill="hold"/>
                                        <p:tgtEl>
                                          <p:spTgt spid="12295"/>
                                        </p:tgtEl>
                                        <p:attrNameLst>
                                          <p:attrName>ppt_w</p:attrName>
                                        </p:attrNameLst>
                                      </p:cBhvr>
                                      <p:tavLst>
                                        <p:tav tm="0">
                                          <p:val>
                                            <p:strVal val="#ppt_w*0.70"/>
                                          </p:val>
                                        </p:tav>
                                        <p:tav tm="100000">
                                          <p:val>
                                            <p:strVal val="#ppt_w"/>
                                          </p:val>
                                        </p:tav>
                                      </p:tavLst>
                                    </p:anim>
                                    <p:anim calcmode="lin" valueType="num">
                                      <p:cBhvr>
                                        <p:cTn id="18" dur="1000" fill="hold"/>
                                        <p:tgtEl>
                                          <p:spTgt spid="12295"/>
                                        </p:tgtEl>
                                        <p:attrNameLst>
                                          <p:attrName>ppt_h</p:attrName>
                                        </p:attrNameLst>
                                      </p:cBhvr>
                                      <p:tavLst>
                                        <p:tav tm="0">
                                          <p:val>
                                            <p:strVal val="#ppt_h"/>
                                          </p:val>
                                        </p:tav>
                                        <p:tav tm="100000">
                                          <p:val>
                                            <p:strVal val="#ppt_h"/>
                                          </p:val>
                                        </p:tav>
                                      </p:tavLst>
                                    </p:anim>
                                    <p:animEffect transition="in" filter="fade">
                                      <p:cBhvr>
                                        <p:cTn id="19" dur="1000"/>
                                        <p:tgtEl>
                                          <p:spTgt spid="1229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2292"/>
                                        </p:tgtEl>
                                        <p:attrNameLst>
                                          <p:attrName>style.visibility</p:attrName>
                                        </p:attrNameLst>
                                      </p:cBhvr>
                                      <p:to>
                                        <p:strVal val="visible"/>
                                      </p:to>
                                    </p:set>
                                    <p:anim calcmode="lin" valueType="num">
                                      <p:cBhvr>
                                        <p:cTn id="22" dur="1000" fill="hold"/>
                                        <p:tgtEl>
                                          <p:spTgt spid="12292"/>
                                        </p:tgtEl>
                                        <p:attrNameLst>
                                          <p:attrName>ppt_w</p:attrName>
                                        </p:attrNameLst>
                                      </p:cBhvr>
                                      <p:tavLst>
                                        <p:tav tm="0">
                                          <p:val>
                                            <p:strVal val="#ppt_w*0.70"/>
                                          </p:val>
                                        </p:tav>
                                        <p:tav tm="100000">
                                          <p:val>
                                            <p:strVal val="#ppt_w"/>
                                          </p:val>
                                        </p:tav>
                                      </p:tavLst>
                                    </p:anim>
                                    <p:anim calcmode="lin" valueType="num">
                                      <p:cBhvr>
                                        <p:cTn id="23" dur="1000" fill="hold"/>
                                        <p:tgtEl>
                                          <p:spTgt spid="12292"/>
                                        </p:tgtEl>
                                        <p:attrNameLst>
                                          <p:attrName>ppt_h</p:attrName>
                                        </p:attrNameLst>
                                      </p:cBhvr>
                                      <p:tavLst>
                                        <p:tav tm="0">
                                          <p:val>
                                            <p:strVal val="#ppt_h"/>
                                          </p:val>
                                        </p:tav>
                                        <p:tav tm="100000">
                                          <p:val>
                                            <p:strVal val="#ppt_h"/>
                                          </p:val>
                                        </p:tav>
                                      </p:tavLst>
                                    </p:anim>
                                    <p:animEffect transition="in" filter="fade">
                                      <p:cBhvr>
                                        <p:cTn id="24" dur="1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P spid="122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52400"/>
            <a:ext cx="7772400" cy="1447800"/>
          </a:xfrm>
        </p:spPr>
        <p:txBody>
          <a:bodyPr/>
          <a:lstStyle/>
          <a:p>
            <a:pPr eaLnBrk="1" hangingPunct="1">
              <a:defRPr/>
            </a:pPr>
            <a:r>
              <a:rPr lang="en-US" sz="6000" b="1" dirty="0" smtClean="0">
                <a:solidFill>
                  <a:schemeClr val="tx1"/>
                </a:solidFill>
                <a:effectLst>
                  <a:outerShdw blurRad="38100" dist="38100" dir="2700000" algn="tl">
                    <a:srgbClr val="C0C0C0"/>
                  </a:outerShdw>
                </a:effectLst>
                <a:latin typeface="Dark Crystal" pitchFamily="2" charset="0"/>
              </a:rPr>
              <a:t>XYZ Affair</a:t>
            </a:r>
            <a:br>
              <a:rPr lang="en-US" sz="6000" b="1" dirty="0" smtClean="0">
                <a:solidFill>
                  <a:schemeClr val="tx1"/>
                </a:solidFill>
                <a:effectLst>
                  <a:outerShdw blurRad="38100" dist="38100" dir="2700000" algn="tl">
                    <a:srgbClr val="C0C0C0"/>
                  </a:outerShdw>
                </a:effectLst>
                <a:latin typeface="Dark Crystal" pitchFamily="2" charset="0"/>
              </a:rPr>
            </a:br>
            <a:r>
              <a:rPr lang="en-US" sz="3500" b="1" dirty="0" smtClean="0">
                <a:effectLst>
                  <a:outerShdw blurRad="38100" dist="38100" dir="2700000" algn="tl">
                    <a:srgbClr val="C0C0C0"/>
                  </a:outerShdw>
                </a:effectLst>
                <a:latin typeface="Dark Crystal" pitchFamily="2" charset="0"/>
              </a:rPr>
              <a:t>Origins</a:t>
            </a:r>
          </a:p>
        </p:txBody>
      </p:sp>
      <p:sp>
        <p:nvSpPr>
          <p:cNvPr id="13315" name="Rectangle 3"/>
          <p:cNvSpPr>
            <a:spLocks noGrp="1" noChangeArrowheads="1"/>
          </p:cNvSpPr>
          <p:nvPr>
            <p:ph type="body" idx="1"/>
          </p:nvPr>
        </p:nvSpPr>
        <p:spPr>
          <a:xfrm>
            <a:off x="685800" y="1600200"/>
            <a:ext cx="4495800" cy="4953000"/>
          </a:xfrm>
        </p:spPr>
        <p:txBody>
          <a:bodyPr/>
          <a:lstStyle/>
          <a:p>
            <a:pPr eaLnBrk="1" hangingPunct="1">
              <a:defRPr/>
            </a:pPr>
            <a:r>
              <a:rPr lang="en-US" sz="2800" b="1" smtClean="0">
                <a:cs typeface="Times New Roman" pitchFamily="18" charset="0"/>
              </a:rPr>
              <a:t>The "</a:t>
            </a:r>
            <a:r>
              <a:rPr lang="en-US" sz="2800" b="1" u="sng" smtClean="0">
                <a:solidFill>
                  <a:schemeClr val="tx1"/>
                </a:solidFill>
                <a:effectLst>
                  <a:outerShdw blurRad="38100" dist="38100" dir="2700000" algn="tl">
                    <a:srgbClr val="C0C0C0"/>
                  </a:outerShdw>
                </a:effectLst>
                <a:cs typeface="Times New Roman" pitchFamily="18" charset="0"/>
              </a:rPr>
              <a:t>Quasi-War</a:t>
            </a:r>
            <a:r>
              <a:rPr lang="en-US" sz="2800" b="1" smtClean="0">
                <a:cs typeface="Times New Roman" pitchFamily="18" charset="0"/>
              </a:rPr>
              <a:t>."</a:t>
            </a:r>
          </a:p>
          <a:p>
            <a:pPr lvl="1" eaLnBrk="1" hangingPunct="1">
              <a:defRPr/>
            </a:pPr>
            <a:r>
              <a:rPr lang="en-US" sz="2400" b="1" smtClean="0">
                <a:cs typeface="Times New Roman" pitchFamily="18" charset="0"/>
              </a:rPr>
              <a:t>Revolutionary France attacks American shipping to </a:t>
            </a:r>
            <a:r>
              <a:rPr lang="en-US" sz="2400" b="1" u="sng" smtClean="0">
                <a:solidFill>
                  <a:schemeClr val="tx1"/>
                </a:solidFill>
                <a:effectLst>
                  <a:outerShdw blurRad="38100" dist="38100" dir="2700000" algn="tl">
                    <a:srgbClr val="C0C0C0"/>
                  </a:outerShdw>
                </a:effectLst>
                <a:cs typeface="Times New Roman" pitchFamily="18" charset="0"/>
              </a:rPr>
              <a:t>influence the election and hurt Britain</a:t>
            </a:r>
            <a:r>
              <a:rPr lang="en-US" sz="2400" b="1" smtClean="0">
                <a:cs typeface="Times New Roman" pitchFamily="18" charset="0"/>
              </a:rPr>
              <a:t>.</a:t>
            </a:r>
          </a:p>
          <a:p>
            <a:pPr lvl="1" eaLnBrk="1" hangingPunct="1">
              <a:defRPr/>
            </a:pPr>
            <a:r>
              <a:rPr lang="en-US" sz="2400" b="1" smtClean="0">
                <a:cs typeface="Times New Roman" pitchFamily="18" charset="0"/>
              </a:rPr>
              <a:t>Continue after Adams takes office.</a:t>
            </a:r>
          </a:p>
          <a:p>
            <a:pPr lvl="1" eaLnBrk="1" hangingPunct="1">
              <a:defRPr/>
            </a:pPr>
            <a:r>
              <a:rPr lang="en-US" sz="2400" b="1" smtClean="0">
                <a:cs typeface="Times New Roman" pitchFamily="18" charset="0"/>
              </a:rPr>
              <a:t>France wants the special privileges that Britain gained from </a:t>
            </a:r>
            <a:r>
              <a:rPr lang="en-US" sz="2400" b="1" u="sng" smtClean="0">
                <a:solidFill>
                  <a:schemeClr val="tx1"/>
                </a:solidFill>
                <a:effectLst>
                  <a:outerShdw blurRad="38100" dist="38100" dir="2700000" algn="tl">
                    <a:srgbClr val="C0C0C0"/>
                  </a:outerShdw>
                </a:effectLst>
                <a:cs typeface="Times New Roman" pitchFamily="18" charset="0"/>
              </a:rPr>
              <a:t>Jay's Treaty</a:t>
            </a:r>
            <a:r>
              <a:rPr lang="en-US" sz="2400" b="1" smtClean="0">
                <a:cs typeface="Times New Roman" pitchFamily="18" charset="0"/>
              </a:rPr>
              <a:t> to end.</a:t>
            </a:r>
          </a:p>
        </p:txBody>
      </p:sp>
      <p:sp>
        <p:nvSpPr>
          <p:cNvPr id="13316" name="Text Box 4"/>
          <p:cNvSpPr txBox="1">
            <a:spLocks noChangeArrowheads="1"/>
          </p:cNvSpPr>
          <p:nvPr/>
        </p:nvSpPr>
        <p:spPr bwMode="auto">
          <a:xfrm>
            <a:off x="4724400" y="4953000"/>
            <a:ext cx="3962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400" b="1">
                <a:latin typeface="Copperplate Gothic Bold" pitchFamily="34" charset="0"/>
                <a:cs typeface="Times New Roman" pitchFamily="18" charset="0"/>
              </a:rPr>
              <a:t>American Vessels in the Quasi-War</a:t>
            </a:r>
          </a:p>
          <a:p>
            <a:pPr algn="ctr" eaLnBrk="1" hangingPunct="1">
              <a:spcBef>
                <a:spcPct val="50000"/>
              </a:spcBef>
            </a:pPr>
            <a:r>
              <a:rPr lang="en-US" sz="800">
                <a:latin typeface="Times New Roman" pitchFamily="18" charset="0"/>
                <a:cs typeface="Times New Roman" pitchFamily="18" charset="0"/>
              </a:rPr>
              <a:t>http://www.themadpigeon.com/diary_of_the_mad_pigeon/images/2007/07/08/victor1.jpg</a:t>
            </a:r>
          </a:p>
        </p:txBody>
      </p:sp>
      <p:pic>
        <p:nvPicPr>
          <p:cNvPr id="13318" name="Picture 6" descr="victor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2438400"/>
            <a:ext cx="3657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anim calcmode="lin" valueType="num">
                                      <p:cBhvr>
                                        <p:cTn id="8" dur="2000" fill="hold"/>
                                        <p:tgtEl>
                                          <p:spTgt spid="13314"/>
                                        </p:tgtEl>
                                        <p:attrNameLst>
                                          <p:attrName>style.rotation</p:attrName>
                                        </p:attrNameLst>
                                      </p:cBhvr>
                                      <p:tavLst>
                                        <p:tav tm="0">
                                          <p:val>
                                            <p:fltVal val="720"/>
                                          </p:val>
                                        </p:tav>
                                        <p:tav tm="100000">
                                          <p:val>
                                            <p:fltVal val="0"/>
                                          </p:val>
                                        </p:tav>
                                      </p:tavLst>
                                    </p:anim>
                                    <p:anim calcmode="lin" valueType="num">
                                      <p:cBhvr>
                                        <p:cTn id="9" dur="2000" fill="hold"/>
                                        <p:tgtEl>
                                          <p:spTgt spid="13314"/>
                                        </p:tgtEl>
                                        <p:attrNameLst>
                                          <p:attrName>ppt_h</p:attrName>
                                        </p:attrNameLst>
                                      </p:cBhvr>
                                      <p:tavLst>
                                        <p:tav tm="0">
                                          <p:val>
                                            <p:fltVal val="0"/>
                                          </p:val>
                                        </p:tav>
                                        <p:tav tm="100000">
                                          <p:val>
                                            <p:strVal val="#ppt_h"/>
                                          </p:val>
                                        </p:tav>
                                      </p:tavLst>
                                    </p:anim>
                                    <p:anim calcmode="lin" valueType="num">
                                      <p:cBhvr>
                                        <p:cTn id="10" dur="2000" fill="hold"/>
                                        <p:tgtEl>
                                          <p:spTgt spid="13314"/>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3315"/>
                                        </p:tgtEl>
                                        <p:attrNameLst>
                                          <p:attrName>style.visibility</p:attrName>
                                        </p:attrNameLst>
                                      </p:cBhvr>
                                      <p:to>
                                        <p:strVal val="visible"/>
                                      </p:to>
                                    </p:set>
                                    <p:animEffect transition="in" filter="fade">
                                      <p:cBhvr>
                                        <p:cTn id="13" dur="2000"/>
                                        <p:tgtEl>
                                          <p:spTgt spid="13315"/>
                                        </p:tgtEl>
                                      </p:cBhvr>
                                    </p:animEffect>
                                    <p:anim calcmode="lin" valueType="num">
                                      <p:cBhvr>
                                        <p:cTn id="14" dur="2000" fill="hold"/>
                                        <p:tgtEl>
                                          <p:spTgt spid="13315"/>
                                        </p:tgtEl>
                                        <p:attrNameLst>
                                          <p:attrName>style.rotation</p:attrName>
                                        </p:attrNameLst>
                                      </p:cBhvr>
                                      <p:tavLst>
                                        <p:tav tm="0">
                                          <p:val>
                                            <p:fltVal val="720"/>
                                          </p:val>
                                        </p:tav>
                                        <p:tav tm="100000">
                                          <p:val>
                                            <p:fltVal val="0"/>
                                          </p:val>
                                        </p:tav>
                                      </p:tavLst>
                                    </p:anim>
                                    <p:anim calcmode="lin" valueType="num">
                                      <p:cBhvr>
                                        <p:cTn id="15" dur="2000" fill="hold"/>
                                        <p:tgtEl>
                                          <p:spTgt spid="13315"/>
                                        </p:tgtEl>
                                        <p:attrNameLst>
                                          <p:attrName>ppt_h</p:attrName>
                                        </p:attrNameLst>
                                      </p:cBhvr>
                                      <p:tavLst>
                                        <p:tav tm="0">
                                          <p:val>
                                            <p:fltVal val="0"/>
                                          </p:val>
                                        </p:tav>
                                        <p:tav tm="100000">
                                          <p:val>
                                            <p:strVal val="#ppt_h"/>
                                          </p:val>
                                        </p:tav>
                                      </p:tavLst>
                                    </p:anim>
                                    <p:anim calcmode="lin" valueType="num">
                                      <p:cBhvr>
                                        <p:cTn id="16" dur="2000" fill="hold"/>
                                        <p:tgtEl>
                                          <p:spTgt spid="13315"/>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3318"/>
                                        </p:tgtEl>
                                        <p:attrNameLst>
                                          <p:attrName>style.visibility</p:attrName>
                                        </p:attrNameLst>
                                      </p:cBhvr>
                                      <p:to>
                                        <p:strVal val="visible"/>
                                      </p:to>
                                    </p:set>
                                    <p:animEffect transition="in" filter="fade">
                                      <p:cBhvr>
                                        <p:cTn id="19" dur="2000"/>
                                        <p:tgtEl>
                                          <p:spTgt spid="13318"/>
                                        </p:tgtEl>
                                      </p:cBhvr>
                                    </p:animEffect>
                                    <p:anim calcmode="lin" valueType="num">
                                      <p:cBhvr>
                                        <p:cTn id="20" dur="2000" fill="hold"/>
                                        <p:tgtEl>
                                          <p:spTgt spid="13318"/>
                                        </p:tgtEl>
                                        <p:attrNameLst>
                                          <p:attrName>style.rotation</p:attrName>
                                        </p:attrNameLst>
                                      </p:cBhvr>
                                      <p:tavLst>
                                        <p:tav tm="0">
                                          <p:val>
                                            <p:fltVal val="720"/>
                                          </p:val>
                                        </p:tav>
                                        <p:tav tm="100000">
                                          <p:val>
                                            <p:fltVal val="0"/>
                                          </p:val>
                                        </p:tav>
                                      </p:tavLst>
                                    </p:anim>
                                    <p:anim calcmode="lin" valueType="num">
                                      <p:cBhvr>
                                        <p:cTn id="21" dur="2000" fill="hold"/>
                                        <p:tgtEl>
                                          <p:spTgt spid="13318"/>
                                        </p:tgtEl>
                                        <p:attrNameLst>
                                          <p:attrName>ppt_h</p:attrName>
                                        </p:attrNameLst>
                                      </p:cBhvr>
                                      <p:tavLst>
                                        <p:tav tm="0">
                                          <p:val>
                                            <p:fltVal val="0"/>
                                          </p:val>
                                        </p:tav>
                                        <p:tav tm="100000">
                                          <p:val>
                                            <p:strVal val="#ppt_h"/>
                                          </p:val>
                                        </p:tav>
                                      </p:tavLst>
                                    </p:anim>
                                    <p:anim calcmode="lin" valueType="num">
                                      <p:cBhvr>
                                        <p:cTn id="22" dur="2000" fill="hold"/>
                                        <p:tgtEl>
                                          <p:spTgt spid="1331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7"/>
                                            </p:cond>
                                          </p:stCondLst>
                                          <p:endCondLst>
                                            <p:cond evt="onStopAudio" delay="0">
                                              <p:tgtEl>
                                                <p:sldTgt/>
                                              </p:tgtEl>
                                            </p:cond>
                                          </p:endCondLst>
                                        </p:cTn>
                                        <p:tgtEl>
                                          <p:sndTgt r:embed="rId3" name="Pirates-- War.wav"/>
                                        </p:tgtEl>
                                      </p:cMediaNode>
                                    </p:audio>
                                  </p:subTnLst>
                                </p:cTn>
                              </p:par>
                              <p:par>
                                <p:cTn id="23" presetID="35" presetClass="entr" presetSubtype="0" fill="hold" grpId="0" nodeType="withEffect">
                                  <p:stCondLst>
                                    <p:cond delay="0"/>
                                  </p:stCondLst>
                                  <p:childTnLst>
                                    <p:set>
                                      <p:cBhvr>
                                        <p:cTn id="24" dur="1" fill="hold">
                                          <p:stCondLst>
                                            <p:cond delay="0"/>
                                          </p:stCondLst>
                                        </p:cTn>
                                        <p:tgtEl>
                                          <p:spTgt spid="13316"/>
                                        </p:tgtEl>
                                        <p:attrNameLst>
                                          <p:attrName>style.visibility</p:attrName>
                                        </p:attrNameLst>
                                      </p:cBhvr>
                                      <p:to>
                                        <p:strVal val="visible"/>
                                      </p:to>
                                    </p:set>
                                    <p:animEffect transition="in" filter="fade">
                                      <p:cBhvr>
                                        <p:cTn id="25" dur="2000"/>
                                        <p:tgtEl>
                                          <p:spTgt spid="13316"/>
                                        </p:tgtEl>
                                      </p:cBhvr>
                                    </p:animEffect>
                                    <p:anim calcmode="lin" valueType="num">
                                      <p:cBhvr>
                                        <p:cTn id="26" dur="2000" fill="hold"/>
                                        <p:tgtEl>
                                          <p:spTgt spid="13316"/>
                                        </p:tgtEl>
                                        <p:attrNameLst>
                                          <p:attrName>style.rotation</p:attrName>
                                        </p:attrNameLst>
                                      </p:cBhvr>
                                      <p:tavLst>
                                        <p:tav tm="0">
                                          <p:val>
                                            <p:fltVal val="720"/>
                                          </p:val>
                                        </p:tav>
                                        <p:tav tm="100000">
                                          <p:val>
                                            <p:fltVal val="0"/>
                                          </p:val>
                                        </p:tav>
                                      </p:tavLst>
                                    </p:anim>
                                    <p:anim calcmode="lin" valueType="num">
                                      <p:cBhvr>
                                        <p:cTn id="27" dur="2000" fill="hold"/>
                                        <p:tgtEl>
                                          <p:spTgt spid="13316"/>
                                        </p:tgtEl>
                                        <p:attrNameLst>
                                          <p:attrName>ppt_h</p:attrName>
                                        </p:attrNameLst>
                                      </p:cBhvr>
                                      <p:tavLst>
                                        <p:tav tm="0">
                                          <p:val>
                                            <p:fltVal val="0"/>
                                          </p:val>
                                        </p:tav>
                                        <p:tav tm="100000">
                                          <p:val>
                                            <p:strVal val="#ppt_h"/>
                                          </p:val>
                                        </p:tav>
                                      </p:tavLst>
                                    </p:anim>
                                    <p:anim calcmode="lin" valueType="num">
                                      <p:cBhvr>
                                        <p:cTn id="28" dur="2000" fill="hold"/>
                                        <p:tgtEl>
                                          <p:spTgt spid="1331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p:bldP spid="13316" grpId="0"/>
    </p:bldLst>
  </p:timing>
</p:sld>
</file>

<file path=ppt/theme/theme1.xml><?xml version="1.0" encoding="utf-8"?>
<a:theme xmlns:a="http://schemas.openxmlformats.org/drawingml/2006/main" name="Brick Fern">
  <a:themeElements>
    <a:clrScheme name="Brick Fern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rick F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ick Fern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rick Fern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rick Fern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rick Fern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rick Fern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Office\Templates\SC-Templates\Brick Fern.pot</Template>
  <TotalTime>7072</TotalTime>
  <Words>1130</Words>
  <Application>Microsoft Macintosh PowerPoint</Application>
  <PresentationFormat>On-screen Show (4:3)</PresentationFormat>
  <Paragraphs>162</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Brick Fern</vt:lpstr>
      <vt:lpstr>PowerPoint Presentation</vt:lpstr>
      <vt:lpstr>Irony?</vt:lpstr>
      <vt:lpstr>Election of 1796 Issues in the Young Nation</vt:lpstr>
      <vt:lpstr>Election of 1796 The Potential Candidates</vt:lpstr>
      <vt:lpstr>Election of 1796 The Potential Candidates</vt:lpstr>
      <vt:lpstr>Election of 1796 The Potential Candidates</vt:lpstr>
      <vt:lpstr>Election of 1796 The Potential Candidates</vt:lpstr>
      <vt:lpstr>Election of 1796 Results in the Electoral College</vt:lpstr>
      <vt:lpstr>XYZ Affair Origins</vt:lpstr>
      <vt:lpstr>XYZ Affair Origins</vt:lpstr>
      <vt:lpstr>XYZ Affair Talleyrand</vt:lpstr>
      <vt:lpstr>XYZ Affair Talleyrand</vt:lpstr>
      <vt:lpstr>XYZ Affair Talleyrand</vt:lpstr>
      <vt:lpstr>XYZ Affair American Response</vt:lpstr>
      <vt:lpstr>The Alien &amp; Sedition Acts</vt:lpstr>
      <vt:lpstr>The Alien &amp; Sedition Acts The Alien Acts</vt:lpstr>
      <vt:lpstr>The Alien &amp; Sedition Acts The Sedition Act</vt:lpstr>
      <vt:lpstr>The VA &amp; KY Resolves Jefferson &amp; Madison</vt:lpstr>
      <vt:lpstr>The VA &amp; KY Resolves Virginia &amp; Kentucky Resolves</vt:lpstr>
      <vt:lpstr>The VA &amp; KY Resolves Virginia &amp; Kentucky Resolves</vt:lpstr>
      <vt:lpstr>France Capitulates</vt:lpstr>
      <vt:lpstr>France Capitulates</vt:lpstr>
      <vt:lpstr>France Capitulates</vt:lpstr>
      <vt:lpstr>Question 1</vt:lpstr>
      <vt:lpstr>Question 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dc:creator>
  <cp:lastModifiedBy>Sarah Tharp</cp:lastModifiedBy>
  <cp:revision>56</cp:revision>
  <dcterms:created xsi:type="dcterms:W3CDTF">1601-01-01T00:00:00Z</dcterms:created>
  <dcterms:modified xsi:type="dcterms:W3CDTF">2019-01-28T15:34:50Z</dcterms:modified>
</cp:coreProperties>
</file>