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73" r:id="rId10"/>
    <p:sldId id="263" r:id="rId11"/>
    <p:sldId id="275" r:id="rId12"/>
    <p:sldId id="264" r:id="rId13"/>
    <p:sldId id="276" r:id="rId14"/>
    <p:sldId id="265" r:id="rId15"/>
    <p:sldId id="266" r:id="rId16"/>
    <p:sldId id="272" r:id="rId17"/>
    <p:sldId id="267" r:id="rId18"/>
    <p:sldId id="271" r:id="rId19"/>
    <p:sldId id="268" r:id="rId20"/>
    <p:sldId id="270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48" d="100"/>
          <a:sy n="48" d="100"/>
        </p:scale>
        <p:origin x="-1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B29020-354B-1441-899C-4E5DCB07F97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19B85E-6F93-AA47-95E2-863DB409A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9020-354B-1441-899C-4E5DCB07F97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B85E-6F93-AA47-95E2-863DB409A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9020-354B-1441-899C-4E5DCB07F97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B85E-6F93-AA47-95E2-863DB409A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9020-354B-1441-899C-4E5DCB07F97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B85E-6F93-AA47-95E2-863DB409AD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9020-354B-1441-899C-4E5DCB07F97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B85E-6F93-AA47-95E2-863DB409AD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9020-354B-1441-899C-4E5DCB07F97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B85E-6F93-AA47-95E2-863DB409AD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9020-354B-1441-899C-4E5DCB07F97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B85E-6F93-AA47-95E2-863DB409A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9020-354B-1441-899C-4E5DCB07F97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B85E-6F93-AA47-95E2-863DB409AD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9020-354B-1441-899C-4E5DCB07F97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B85E-6F93-AA47-95E2-863DB409A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DB29020-354B-1441-899C-4E5DCB07F97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B85E-6F93-AA47-95E2-863DB409A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29020-354B-1441-899C-4E5DCB07F97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19B85E-6F93-AA47-95E2-863DB409AD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2DB29020-354B-1441-899C-4E5DCB07F971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119B85E-6F93-AA47-95E2-863DB409A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pattern of stresses or beats in a poem.</a:t>
            </a:r>
          </a:p>
          <a:p>
            <a:r>
              <a:rPr lang="en-US" sz="3600" dirty="0" smtClean="0"/>
              <a:t>Poets use patterns of stressed and unstressed syllables to create a musical rhythm in a poem.</a:t>
            </a:r>
          </a:p>
          <a:p>
            <a:r>
              <a:rPr lang="en-US" sz="3600" dirty="0" smtClean="0"/>
              <a:t>Poets often use rhythm to create a certain mood.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Hickory, </a:t>
            </a:r>
            <a:r>
              <a:rPr lang="en-US" dirty="0" err="1" smtClean="0"/>
              <a:t>dickory</a:t>
            </a:r>
            <a:r>
              <a:rPr lang="en-US" dirty="0" smtClean="0"/>
              <a:t>, dock,</a:t>
            </a:r>
            <a:br>
              <a:rPr lang="en-US" dirty="0" smtClean="0"/>
            </a:br>
            <a:r>
              <a:rPr lang="en-US" dirty="0" smtClean="0"/>
              <a:t>The mouse ran up the clock.</a:t>
            </a:r>
            <a:br>
              <a:rPr lang="en-US" dirty="0" smtClean="0"/>
            </a:br>
            <a:r>
              <a:rPr lang="en-US" dirty="0" smtClean="0"/>
              <a:t>The clock struck one,</a:t>
            </a:r>
            <a:br>
              <a:rPr lang="en-US" dirty="0" smtClean="0"/>
            </a:br>
            <a:r>
              <a:rPr lang="en-US" dirty="0" smtClean="0"/>
              <a:t>The mouse ran down,</a:t>
            </a:r>
            <a:br>
              <a:rPr lang="en-US" dirty="0" smtClean="0"/>
            </a:br>
            <a:r>
              <a:rPr lang="en-US" dirty="0" smtClean="0"/>
              <a:t>Hickory, </a:t>
            </a:r>
            <a:r>
              <a:rPr lang="en-US" dirty="0" err="1" smtClean="0"/>
              <a:t>dickory</a:t>
            </a:r>
            <a:r>
              <a:rPr lang="en-US" dirty="0" smtClean="0"/>
              <a:t>, dock.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Hickory </a:t>
            </a:r>
            <a:r>
              <a:rPr lang="en-US" dirty="0" err="1" smtClean="0"/>
              <a:t>Dickory</a:t>
            </a:r>
            <a:r>
              <a:rPr lang="en-US" dirty="0" smtClean="0"/>
              <a:t> Dock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repeating of certain sounds or words to create a certain effect.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Poets often repeat words to emphasize their importance.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Hickory, </a:t>
            </a:r>
            <a:r>
              <a:rPr lang="en-US" dirty="0" err="1" smtClean="0"/>
              <a:t>dickory</a:t>
            </a:r>
            <a:r>
              <a:rPr lang="en-US" dirty="0" smtClean="0"/>
              <a:t>, dock,</a:t>
            </a:r>
            <a:br>
              <a:rPr lang="en-US" dirty="0" smtClean="0"/>
            </a:br>
            <a:r>
              <a:rPr lang="en-US" dirty="0" smtClean="0"/>
              <a:t>The mouse ran up the clock.</a:t>
            </a:r>
            <a:br>
              <a:rPr lang="en-US" dirty="0" smtClean="0"/>
            </a:br>
            <a:r>
              <a:rPr lang="en-US" dirty="0" smtClean="0"/>
              <a:t>The clock struck one,</a:t>
            </a:r>
            <a:br>
              <a:rPr lang="en-US" dirty="0" smtClean="0"/>
            </a:br>
            <a:r>
              <a:rPr lang="en-US" dirty="0" smtClean="0"/>
              <a:t>The mouse ran down,</a:t>
            </a:r>
            <a:br>
              <a:rPr lang="en-US" dirty="0" smtClean="0"/>
            </a:br>
            <a:r>
              <a:rPr lang="en-US" dirty="0" smtClean="0"/>
              <a:t>Hickory, </a:t>
            </a:r>
            <a:r>
              <a:rPr lang="en-US" dirty="0" err="1" smtClean="0"/>
              <a:t>dickory</a:t>
            </a:r>
            <a:r>
              <a:rPr lang="en-US" dirty="0" smtClean="0"/>
              <a:t>, dock.</a:t>
            </a:r>
            <a:endParaRPr lang="en-US" smtClean="0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Similes</a:t>
            </a:r>
          </a:p>
          <a:p>
            <a:r>
              <a:rPr lang="en-US" sz="3600" dirty="0" smtClean="0"/>
              <a:t>Metaphors</a:t>
            </a:r>
          </a:p>
          <a:p>
            <a:r>
              <a:rPr lang="en-US" sz="3600" dirty="0" smtClean="0"/>
              <a:t>Onomatopoeia</a:t>
            </a:r>
          </a:p>
          <a:p>
            <a:r>
              <a:rPr lang="en-US" sz="3600" dirty="0" smtClean="0"/>
              <a:t>Personification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comparison of two unlike things using the words </a:t>
            </a:r>
            <a:r>
              <a:rPr lang="en-US" sz="3600" i="1" dirty="0" smtClean="0"/>
              <a:t>like</a:t>
            </a:r>
            <a:r>
              <a:rPr lang="en-US" sz="3600" dirty="0" smtClean="0"/>
              <a:t> or </a:t>
            </a:r>
            <a:r>
              <a:rPr lang="en-US" sz="3600" i="1" dirty="0" smtClean="0"/>
              <a:t>as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097" dirty="0" smtClean="0"/>
              <a:t>My mom is like a fire.</a:t>
            </a:r>
            <a:br>
              <a:rPr lang="en-US" sz="3097" dirty="0" smtClean="0"/>
            </a:br>
            <a:r>
              <a:rPr lang="en-US" sz="3097" dirty="0" smtClean="0"/>
              <a:t>She's always warm, but sometimes she gets too hot.</a:t>
            </a:r>
            <a:br>
              <a:rPr lang="en-US" sz="3097" dirty="0" smtClean="0"/>
            </a:br>
            <a:r>
              <a:rPr lang="en-US" sz="3097" dirty="0" smtClean="0"/>
              <a:t/>
            </a:r>
            <a:br>
              <a:rPr lang="en-US" sz="3097" dirty="0" smtClean="0"/>
            </a:br>
            <a:r>
              <a:rPr lang="en-US" sz="3097" dirty="0" smtClean="0"/>
              <a:t>My brother is like a tornado.</a:t>
            </a:r>
            <a:br>
              <a:rPr lang="en-US" sz="3097" dirty="0" smtClean="0"/>
            </a:br>
            <a:r>
              <a:rPr lang="en-US" sz="3097" dirty="0" smtClean="0"/>
              <a:t>He always moves fast and spreads destruction wherever he goes.</a:t>
            </a:r>
            <a:br>
              <a:rPr lang="en-US" sz="3097" dirty="0" smtClean="0"/>
            </a:br>
            <a:r>
              <a:rPr lang="en-US" sz="3097" dirty="0" smtClean="0"/>
              <a:t/>
            </a:r>
            <a:br>
              <a:rPr lang="en-US" sz="3097" dirty="0" smtClean="0"/>
            </a:br>
            <a:r>
              <a:rPr lang="en-US" sz="3097" dirty="0" smtClean="0"/>
              <a:t>My sister is like a snowstorm.</a:t>
            </a:r>
            <a:br>
              <a:rPr lang="en-US" sz="3097" dirty="0" smtClean="0"/>
            </a:br>
            <a:r>
              <a:rPr lang="en-US" sz="3097" dirty="0" smtClean="0"/>
              <a:t>She's pretty to look at and icy at times, but with a little bit of sunshine, that iciness melts.</a:t>
            </a:r>
            <a:br>
              <a:rPr lang="en-US" sz="3097" dirty="0" smtClean="0"/>
            </a:br>
            <a:r>
              <a:rPr lang="en-US" sz="3097" dirty="0" smtClean="0"/>
              <a:t/>
            </a:r>
            <a:br>
              <a:rPr lang="en-US" sz="3097" dirty="0" smtClean="0"/>
            </a:br>
            <a:r>
              <a:rPr lang="en-US" sz="3097" dirty="0" smtClean="0"/>
              <a:t>Together we are like a partly cloudy day.</a:t>
            </a:r>
            <a:br>
              <a:rPr lang="en-US" sz="3097" dirty="0" smtClean="0"/>
            </a:br>
            <a:r>
              <a:rPr lang="en-US" sz="3097" dirty="0" smtClean="0"/>
              <a:t>We have our moments of darkness and gloom, but the sun always peeks through.</a:t>
            </a:r>
          </a:p>
          <a:p>
            <a:pPr>
              <a:buNone/>
            </a:pPr>
            <a:r>
              <a:rPr lang="en-US" sz="3097" dirty="0" smtClean="0"/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Family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comparison of two unlike items by saying one item is the other.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sz="6000" dirty="0" smtClean="0"/>
              <a:t> </a:t>
            </a:r>
          </a:p>
          <a:p>
            <a:pPr algn="ctr">
              <a:buNone/>
            </a:pPr>
            <a:r>
              <a:rPr lang="en-US" sz="6000" dirty="0" smtClean="0"/>
              <a:t>The wind is now</a:t>
            </a:r>
          </a:p>
          <a:p>
            <a:pPr algn="ctr">
              <a:buNone/>
            </a:pPr>
            <a:r>
              <a:rPr lang="en-US" sz="6000" dirty="0" smtClean="0"/>
              <a:t>a roaring, smashing</a:t>
            </a:r>
          </a:p>
          <a:p>
            <a:pPr algn="ctr">
              <a:buNone/>
            </a:pPr>
            <a:r>
              <a:rPr lang="en-US" sz="6000" dirty="0" smtClean="0"/>
              <a:t>monster of destruction,</a:t>
            </a:r>
          </a:p>
          <a:p>
            <a:pPr algn="ctr">
              <a:buNone/>
            </a:pPr>
            <a:r>
              <a:rPr lang="en-US" sz="6000" dirty="0" smtClean="0"/>
              <a:t>raking all man's work</a:t>
            </a:r>
          </a:p>
          <a:p>
            <a:pPr algn="ctr">
              <a:buNone/>
            </a:pPr>
            <a:r>
              <a:rPr lang="en-US" sz="6000" dirty="0" smtClean="0"/>
              <a:t>from the valleys,</a:t>
            </a:r>
          </a:p>
          <a:p>
            <a:pPr algn="ctr">
              <a:buNone/>
            </a:pPr>
            <a:r>
              <a:rPr lang="en-US" sz="6000" dirty="0" smtClean="0"/>
              <a:t>from the vales,</a:t>
            </a:r>
          </a:p>
          <a:p>
            <a:pPr algn="ctr">
              <a:buNone/>
            </a:pPr>
            <a:r>
              <a:rPr lang="en-US" sz="6000" dirty="0" smtClean="0"/>
              <a:t>and sends them spinning,</a:t>
            </a:r>
          </a:p>
          <a:p>
            <a:pPr algn="ctr">
              <a:buNone/>
            </a:pPr>
            <a:r>
              <a:rPr lang="en-US" sz="6000" dirty="0" smtClean="0"/>
              <a:t>broken flying -</a:t>
            </a:r>
          </a:p>
          <a:p>
            <a:pPr>
              <a:buNone/>
            </a:pPr>
            <a:r>
              <a:rPr lang="en-US" sz="6000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Peace </a:t>
            </a:r>
            <a:br>
              <a:rPr lang="en-US" dirty="0" smtClean="0"/>
            </a:br>
            <a:r>
              <a:rPr lang="en-US" dirty="0" smtClean="0"/>
              <a:t>by Star Fields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word that resembles the sound it represents.</a:t>
            </a:r>
          </a:p>
          <a:p>
            <a:endParaRPr lang="en-US" sz="3600" dirty="0" smtClean="0"/>
          </a:p>
          <a:p>
            <a:r>
              <a:rPr lang="en-US" sz="3600" dirty="0" smtClean="0"/>
              <a:t>Crash!</a:t>
            </a:r>
          </a:p>
          <a:p>
            <a:r>
              <a:rPr lang="en-US" sz="3600" dirty="0" smtClean="0"/>
              <a:t>Bang!</a:t>
            </a:r>
          </a:p>
          <a:p>
            <a:r>
              <a:rPr lang="en-US" sz="3600" dirty="0" smtClean="0"/>
              <a:t>Boom!</a:t>
            </a:r>
          </a:p>
          <a:p>
            <a:r>
              <a:rPr lang="en-US" sz="3600" dirty="0" smtClean="0"/>
              <a:t>Thud!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Onomatopoeia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It is a form of writing that uses not only words, but</a:t>
            </a:r>
          </a:p>
          <a:p>
            <a:pPr lvl="1"/>
            <a:r>
              <a:rPr lang="en-US" sz="3600" dirty="0" smtClean="0"/>
              <a:t>Form</a:t>
            </a:r>
          </a:p>
          <a:p>
            <a:pPr lvl="1"/>
            <a:r>
              <a:rPr lang="en-US" sz="3600" dirty="0" smtClean="0"/>
              <a:t>Imagery</a:t>
            </a:r>
          </a:p>
          <a:p>
            <a:pPr lvl="1"/>
            <a:r>
              <a:rPr lang="en-US" sz="3600" dirty="0" smtClean="0"/>
              <a:t>Patterns of sound</a:t>
            </a:r>
          </a:p>
          <a:p>
            <a:pPr lvl="1"/>
            <a:r>
              <a:rPr lang="en-US" sz="3600" dirty="0" smtClean="0"/>
              <a:t>Figurative language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3600" dirty="0" smtClean="0"/>
              <a:t>… to share strong feelings or a powerful message/ theme.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poetry?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Over the cobbles he </a:t>
            </a:r>
            <a:r>
              <a:rPr lang="en-US" u="sng" dirty="0" smtClean="0"/>
              <a:t>clattered </a:t>
            </a:r>
            <a:r>
              <a:rPr lang="en-US" dirty="0" smtClean="0"/>
              <a:t>and </a:t>
            </a:r>
            <a:r>
              <a:rPr lang="en-US" u="sng" dirty="0" smtClean="0"/>
              <a:t>clashed</a:t>
            </a:r>
            <a:r>
              <a:rPr lang="en-US" dirty="0" smtClean="0"/>
              <a:t> in the dark inn-yard,</a:t>
            </a:r>
          </a:p>
          <a:p>
            <a:pPr>
              <a:buNone/>
            </a:pPr>
            <a:r>
              <a:rPr lang="en-US" dirty="0" smtClean="0"/>
              <a:t>He</a:t>
            </a:r>
            <a:r>
              <a:rPr lang="en-US" u="sng" dirty="0" smtClean="0"/>
              <a:t> tapped</a:t>
            </a:r>
            <a:r>
              <a:rPr lang="en-US" dirty="0" smtClean="0"/>
              <a:t> with his whip on the </a:t>
            </a:r>
            <a:r>
              <a:rPr lang="en-US" u="sng" dirty="0" smtClean="0"/>
              <a:t>shutters</a:t>
            </a:r>
            <a:r>
              <a:rPr lang="en-US" dirty="0" smtClean="0"/>
              <a:t>, but all was locked and barred; </a:t>
            </a:r>
          </a:p>
          <a:p>
            <a:pPr>
              <a:buNone/>
            </a:pPr>
            <a:r>
              <a:rPr lang="en-US" u="sng" dirty="0" err="1" smtClean="0"/>
              <a:t>Tlot</a:t>
            </a:r>
            <a:r>
              <a:rPr lang="en-US" u="sng" dirty="0" smtClean="0"/>
              <a:t> </a:t>
            </a:r>
            <a:r>
              <a:rPr lang="en-US" u="sng" dirty="0" err="1" smtClean="0"/>
              <a:t>tlot</a:t>
            </a:r>
            <a:r>
              <a:rPr lang="en-US" u="sng" dirty="0" smtClean="0"/>
              <a:t>, </a:t>
            </a:r>
            <a:r>
              <a:rPr lang="en-US" u="sng" dirty="0" err="1" smtClean="0"/>
              <a:t>tlot</a:t>
            </a:r>
            <a:r>
              <a:rPr lang="en-US" u="sng" dirty="0" smtClean="0"/>
              <a:t> </a:t>
            </a:r>
            <a:r>
              <a:rPr lang="en-US" u="sng" dirty="0" err="1" smtClean="0"/>
              <a:t>tlot</a:t>
            </a:r>
            <a:r>
              <a:rPr lang="en-US" u="sng" dirty="0" smtClean="0"/>
              <a:t>!</a:t>
            </a:r>
            <a:r>
              <a:rPr lang="en-US" dirty="0" smtClean="0"/>
              <a:t> Had they heard it? The horse-hooves, ringing clear;</a:t>
            </a:r>
          </a:p>
          <a:p>
            <a:pPr>
              <a:buNone/>
            </a:pPr>
            <a:r>
              <a:rPr lang="en-US" u="sng" dirty="0" err="1" smtClean="0"/>
              <a:t>Tlot</a:t>
            </a:r>
            <a:r>
              <a:rPr lang="en-US" u="sng" dirty="0" smtClean="0"/>
              <a:t> </a:t>
            </a:r>
            <a:r>
              <a:rPr lang="en-US" u="sng" dirty="0" err="1" smtClean="0"/>
              <a:t>tlot</a:t>
            </a:r>
            <a:r>
              <a:rPr lang="en-US" u="sng" dirty="0" smtClean="0"/>
              <a:t>, </a:t>
            </a:r>
            <a:r>
              <a:rPr lang="en-US" u="sng" dirty="0" err="1" smtClean="0"/>
              <a:t>tlot</a:t>
            </a:r>
            <a:r>
              <a:rPr lang="en-US" u="sng" dirty="0" smtClean="0"/>
              <a:t> </a:t>
            </a:r>
            <a:r>
              <a:rPr lang="en-US" u="sng" dirty="0" err="1" smtClean="0"/>
              <a:t>tlot,</a:t>
            </a:r>
            <a:r>
              <a:rPr lang="en-US" dirty="0" err="1" smtClean="0"/>
              <a:t>in</a:t>
            </a:r>
            <a:r>
              <a:rPr lang="en-US" dirty="0" smtClean="0"/>
              <a:t> the distance! Were they deaf that they did not hear?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Highwayman</a:t>
            </a:r>
            <a:br>
              <a:rPr lang="en-US" dirty="0" smtClean="0"/>
            </a:br>
            <a:r>
              <a:rPr lang="en-US" dirty="0" smtClean="0"/>
              <a:t>by Alfred Noyes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143" dirty="0" smtClean="0"/>
              <a:t>Gives human characteristics to animals, objects, etc.</a:t>
            </a:r>
          </a:p>
          <a:p>
            <a:endParaRPr lang="en-US" sz="3600" dirty="0" smtClean="0"/>
          </a:p>
          <a:p>
            <a:pPr algn="ctr">
              <a:buNone/>
            </a:pPr>
            <a:r>
              <a:rPr lang="en-US" sz="5143" b="1" dirty="0" smtClean="0">
                <a:solidFill>
                  <a:schemeClr val="accent1">
                    <a:lumMod val="50000"/>
                  </a:schemeClr>
                </a:solidFill>
              </a:rPr>
              <a:t>Winter</a:t>
            </a:r>
          </a:p>
          <a:p>
            <a:pPr>
              <a:lnSpc>
                <a:spcPct val="120000"/>
              </a:lnSpc>
              <a:buNone/>
            </a:pPr>
            <a:r>
              <a:rPr lang="en-US" sz="3600" i="1" dirty="0" smtClean="0"/>
              <a:t>With his icy fingers he stole my </a:t>
            </a:r>
            <a:r>
              <a:rPr lang="en-US" sz="3600" i="1" dirty="0" err="1" smtClean="0"/>
              <a:t>smokey</a:t>
            </a:r>
            <a:r>
              <a:rPr lang="en-US" sz="3600" i="1" dirty="0" smtClean="0"/>
              <a:t> breath,</a:t>
            </a:r>
          </a:p>
          <a:p>
            <a:pPr>
              <a:buNone/>
            </a:pPr>
            <a:r>
              <a:rPr lang="en-US" sz="3600" i="1" dirty="0" smtClean="0"/>
              <a:t> </a:t>
            </a:r>
          </a:p>
          <a:p>
            <a:pPr>
              <a:buNone/>
            </a:pPr>
            <a:r>
              <a:rPr lang="en-US" sz="3600" i="1" dirty="0" smtClean="0"/>
              <a:t>laid a sheet of slippery freezing cold by my feet</a:t>
            </a:r>
          </a:p>
          <a:p>
            <a:pPr>
              <a:buNone/>
            </a:pPr>
            <a:endParaRPr lang="en-US" sz="1429" i="1" dirty="0" smtClean="0"/>
          </a:p>
          <a:p>
            <a:pPr>
              <a:buNone/>
            </a:pPr>
            <a:r>
              <a:rPr lang="en-US" sz="3600" i="1" dirty="0" smtClean="0"/>
              <a:t>and then whispered in my ear right to the drum</a:t>
            </a:r>
          </a:p>
          <a:p>
            <a:pPr>
              <a:buNone/>
            </a:pPr>
            <a:endParaRPr lang="en-US" sz="1429" i="1" dirty="0" smtClean="0"/>
          </a:p>
          <a:p>
            <a:pPr>
              <a:buNone/>
            </a:pPr>
            <a:r>
              <a:rPr lang="en-US" sz="3600" i="1" dirty="0" smtClean="0"/>
              <a:t>that echoed in my brain with excruciating pain. </a:t>
            </a:r>
          </a:p>
          <a:p>
            <a:endParaRPr lang="en-US" sz="3600" dirty="0" smtClean="0"/>
          </a:p>
          <a:p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poem’s form is its shape or what it looks like.</a:t>
            </a:r>
          </a:p>
          <a:p>
            <a:r>
              <a:rPr lang="en-US" sz="3600" dirty="0" smtClean="0"/>
              <a:t>Poems are divided into </a:t>
            </a:r>
            <a:r>
              <a:rPr lang="en-US" sz="3600" b="1" u="sng" dirty="0" smtClean="0"/>
              <a:t>lines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Lines are usually grouped into </a:t>
            </a:r>
            <a:r>
              <a:rPr lang="en-US" sz="3600" b="1" u="sng" dirty="0" smtClean="0"/>
              <a:t>stanzas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Stanzas function like paragraphs in a story.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Poetic Form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Poets use words that appeal to the reader’s senses – sight, sound, smell, touch and taste – to paint a picture in the reader’s mind.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Alliteration</a:t>
            </a:r>
          </a:p>
          <a:p>
            <a:r>
              <a:rPr lang="en-US" sz="3600" dirty="0" smtClean="0"/>
              <a:t>Rhyme</a:t>
            </a:r>
          </a:p>
          <a:p>
            <a:r>
              <a:rPr lang="en-US" sz="3600" dirty="0" smtClean="0"/>
              <a:t>Rhythm</a:t>
            </a:r>
          </a:p>
          <a:p>
            <a:r>
              <a:rPr lang="en-US" sz="3600" dirty="0" smtClean="0"/>
              <a:t>Repetition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sound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repetition of beginning consonant sounds of a series of words.</a:t>
            </a:r>
          </a:p>
          <a:p>
            <a:endParaRPr lang="en-US" sz="3600" dirty="0" smtClean="0"/>
          </a:p>
          <a:p>
            <a:pPr>
              <a:buNone/>
            </a:pPr>
            <a:r>
              <a:rPr lang="en-US" sz="3600" b="1" u="sng" dirty="0" smtClean="0"/>
              <a:t>P</a:t>
            </a:r>
            <a:r>
              <a:rPr lang="en-US" sz="3600" dirty="0" smtClean="0"/>
              <a:t>eter </a:t>
            </a:r>
            <a:r>
              <a:rPr lang="en-US" sz="3600" b="1" u="sng" dirty="0" smtClean="0"/>
              <a:t>P</a:t>
            </a:r>
            <a:r>
              <a:rPr lang="en-US" sz="3600" dirty="0" smtClean="0"/>
              <a:t>iper </a:t>
            </a:r>
            <a:r>
              <a:rPr lang="en-US" sz="3600" b="1" u="sng" dirty="0" smtClean="0"/>
              <a:t>p</a:t>
            </a:r>
            <a:r>
              <a:rPr lang="en-US" sz="3600" dirty="0" smtClean="0"/>
              <a:t>icked a </a:t>
            </a:r>
            <a:r>
              <a:rPr lang="en-US" sz="3600" b="1" u="sng" dirty="0" smtClean="0"/>
              <a:t>p</a:t>
            </a:r>
            <a:r>
              <a:rPr lang="en-US" sz="3600" dirty="0" smtClean="0"/>
              <a:t>eck of </a:t>
            </a:r>
            <a:r>
              <a:rPr lang="en-US" sz="3600" b="1" u="sng" dirty="0" smtClean="0"/>
              <a:t>p</a:t>
            </a:r>
            <a:r>
              <a:rPr lang="en-US" sz="3600" dirty="0" smtClean="0"/>
              <a:t>ickled </a:t>
            </a:r>
            <a:r>
              <a:rPr lang="en-US" sz="3600" b="1" u="sng" dirty="0" smtClean="0"/>
              <a:t>p</a:t>
            </a:r>
            <a:r>
              <a:rPr lang="en-US" sz="3600" dirty="0" smtClean="0"/>
              <a:t>eppers.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Alliteration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She left the </a:t>
            </a:r>
            <a:r>
              <a:rPr lang="en-US" b="1" dirty="0" smtClean="0"/>
              <a:t>Heaven</a:t>
            </a:r>
            <a:r>
              <a:rPr lang="en-US" dirty="0" smtClean="0"/>
              <a:t> of </a:t>
            </a:r>
            <a:r>
              <a:rPr lang="en-US" b="1" dirty="0" smtClean="0"/>
              <a:t>Heroes</a:t>
            </a:r>
            <a:r>
              <a:rPr lang="en-US" dirty="0" smtClean="0"/>
              <a:t> and came down</a:t>
            </a:r>
          </a:p>
          <a:p>
            <a:pPr>
              <a:buNone/>
            </a:pPr>
            <a:r>
              <a:rPr lang="en-US" dirty="0" smtClean="0"/>
              <a:t>To </a:t>
            </a:r>
            <a:r>
              <a:rPr lang="en-US" b="1" dirty="0" smtClean="0"/>
              <a:t>make</a:t>
            </a:r>
            <a:r>
              <a:rPr lang="en-US" dirty="0" smtClean="0"/>
              <a:t> a </a:t>
            </a:r>
            <a:r>
              <a:rPr lang="en-US" b="1" dirty="0" smtClean="0"/>
              <a:t>man</a:t>
            </a:r>
            <a:r>
              <a:rPr lang="en-US" dirty="0" smtClean="0"/>
              <a:t> to</a:t>
            </a:r>
            <a:r>
              <a:rPr lang="en-US" b="1" dirty="0" smtClean="0"/>
              <a:t> meet</a:t>
            </a:r>
            <a:r>
              <a:rPr lang="en-US" dirty="0" smtClean="0"/>
              <a:t> the </a:t>
            </a:r>
            <a:r>
              <a:rPr lang="en-US" b="1" dirty="0" smtClean="0"/>
              <a:t>mortal</a:t>
            </a:r>
            <a:r>
              <a:rPr lang="en-US" dirty="0" smtClean="0"/>
              <a:t> need</a:t>
            </a:r>
          </a:p>
          <a:p>
            <a:pPr>
              <a:buNone/>
            </a:pPr>
            <a:r>
              <a:rPr lang="en-US" dirty="0" smtClean="0"/>
              <a:t>A </a:t>
            </a:r>
            <a:r>
              <a:rPr lang="en-US" b="1" dirty="0" smtClean="0"/>
              <a:t>man</a:t>
            </a:r>
            <a:r>
              <a:rPr lang="en-US" dirty="0" smtClean="0"/>
              <a:t> to </a:t>
            </a:r>
            <a:r>
              <a:rPr lang="en-US" b="1" dirty="0" smtClean="0"/>
              <a:t>match</a:t>
            </a:r>
            <a:r>
              <a:rPr lang="en-US" dirty="0" smtClean="0"/>
              <a:t> the </a:t>
            </a:r>
            <a:r>
              <a:rPr lang="en-US" b="1" dirty="0" smtClean="0"/>
              <a:t>mountains</a:t>
            </a:r>
            <a:r>
              <a:rPr lang="en-US" dirty="0" smtClean="0"/>
              <a:t> and the sea</a:t>
            </a:r>
          </a:p>
          <a:p>
            <a:pPr>
              <a:buNone/>
            </a:pPr>
            <a:r>
              <a:rPr lang="en-US" dirty="0" smtClean="0"/>
              <a:t>The friendly </a:t>
            </a:r>
            <a:r>
              <a:rPr lang="en-US" b="1" dirty="0" smtClean="0"/>
              <a:t>welcome</a:t>
            </a:r>
            <a:r>
              <a:rPr lang="en-US" dirty="0" smtClean="0"/>
              <a:t> of the </a:t>
            </a:r>
            <a:r>
              <a:rPr lang="en-US" b="1" dirty="0" smtClean="0"/>
              <a:t>wayside well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Lincoln, the Man of the People</a:t>
            </a:r>
            <a:br>
              <a:rPr lang="en-US" dirty="0" smtClean="0"/>
            </a:br>
            <a:r>
              <a:rPr lang="en-US" dirty="0" smtClean="0"/>
              <a:t> by Edwin Markham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repetition of same or similar sounds, usually in stressed syllables at the end of a line.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Once upon a midnight dreary, while I pondered, weak and weary,</a:t>
            </a:r>
          </a:p>
          <a:p>
            <a:pPr>
              <a:buNone/>
            </a:pPr>
            <a:r>
              <a:rPr lang="en-US" dirty="0" smtClean="0"/>
              <a:t>Over many a quaint and curious volume of forgotten lore—</a:t>
            </a:r>
          </a:p>
          <a:p>
            <a:pPr>
              <a:buNone/>
            </a:pPr>
            <a:r>
              <a:rPr lang="en-US" dirty="0" smtClean="0"/>
              <a:t>    While I nodded, nearly napping, suddenly there came a tapping,</a:t>
            </a:r>
          </a:p>
          <a:p>
            <a:pPr>
              <a:buNone/>
            </a:pPr>
            <a:r>
              <a:rPr lang="en-US" dirty="0" smtClean="0"/>
              <a:t>As of some one gently rapping, rapping at my chamber door.</a:t>
            </a:r>
          </a:p>
          <a:p>
            <a:pPr>
              <a:buNone/>
            </a:pPr>
            <a:r>
              <a:rPr lang="en-US" dirty="0" smtClean="0"/>
              <a:t>“’</a:t>
            </a:r>
            <a:r>
              <a:rPr lang="en-US" dirty="0" err="1" smtClean="0"/>
              <a:t>Tis</a:t>
            </a:r>
            <a:r>
              <a:rPr lang="en-US" dirty="0" smtClean="0"/>
              <a:t> some visitor,” I muttered, “tapping at my chamber door—</a:t>
            </a:r>
          </a:p>
          <a:p>
            <a:pPr>
              <a:buNone/>
            </a:pPr>
            <a:r>
              <a:rPr lang="en-US" dirty="0" smtClean="0"/>
              <a:t>            Only this and nothing more.”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Raven by Edgar Allan Poe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439</TotalTime>
  <Words>345</Words>
  <Application>Microsoft Macintosh PowerPoint</Application>
  <PresentationFormat>On-screen Show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Introduction to Poetry</vt:lpstr>
      <vt:lpstr>What is poetry?</vt:lpstr>
      <vt:lpstr>Poetic Form</vt:lpstr>
      <vt:lpstr>Imagery</vt:lpstr>
      <vt:lpstr>Patterns of sound</vt:lpstr>
      <vt:lpstr>Alliteration</vt:lpstr>
      <vt:lpstr>Lincoln, the Man of the People  by Edwin Markham</vt:lpstr>
      <vt:lpstr>Rhyme</vt:lpstr>
      <vt:lpstr>The Raven by Edgar Allan Poe</vt:lpstr>
      <vt:lpstr>Rhythm</vt:lpstr>
      <vt:lpstr>Hickory Dickory Dock</vt:lpstr>
      <vt:lpstr>Repetition</vt:lpstr>
      <vt:lpstr>PowerPoint Presentation</vt:lpstr>
      <vt:lpstr>Figurative Language</vt:lpstr>
      <vt:lpstr>Simile</vt:lpstr>
      <vt:lpstr>My Family</vt:lpstr>
      <vt:lpstr>Metaphor</vt:lpstr>
      <vt:lpstr>Peace  by Star Fields</vt:lpstr>
      <vt:lpstr>Onomatopoeia</vt:lpstr>
      <vt:lpstr>The Highwayman by Alfred Noyes </vt:lpstr>
      <vt:lpstr>Personification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Poetry – 5th grade</dc:title>
  <dc:creator>Mrs. Patricia Sullivan</dc:creator>
  <cp:lastModifiedBy>Sarah Tharp</cp:lastModifiedBy>
  <cp:revision>58</cp:revision>
  <dcterms:created xsi:type="dcterms:W3CDTF">2016-04-08T20:50:23Z</dcterms:created>
  <dcterms:modified xsi:type="dcterms:W3CDTF">2017-11-27T15:37:24Z</dcterms:modified>
</cp:coreProperties>
</file>